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4"/>
  </p:notesMasterIdLst>
  <p:sldIdLst>
    <p:sldId id="416" r:id="rId2"/>
    <p:sldId id="379" r:id="rId3"/>
    <p:sldId id="380" r:id="rId4"/>
    <p:sldId id="381" r:id="rId5"/>
    <p:sldId id="383" r:id="rId6"/>
    <p:sldId id="409" r:id="rId7"/>
    <p:sldId id="382" r:id="rId8"/>
    <p:sldId id="258" r:id="rId9"/>
    <p:sldId id="298" r:id="rId10"/>
    <p:sldId id="420" r:id="rId11"/>
    <p:sldId id="277" r:id="rId12"/>
    <p:sldId id="313" r:id="rId13"/>
    <p:sldId id="378" r:id="rId14"/>
    <p:sldId id="332" r:id="rId15"/>
    <p:sldId id="314" r:id="rId16"/>
    <p:sldId id="279" r:id="rId17"/>
    <p:sldId id="388" r:id="rId18"/>
    <p:sldId id="280" r:id="rId19"/>
    <p:sldId id="316" r:id="rId20"/>
    <p:sldId id="335" r:id="rId21"/>
    <p:sldId id="317" r:id="rId22"/>
    <p:sldId id="318" r:id="rId23"/>
    <p:sldId id="319" r:id="rId24"/>
    <p:sldId id="410" r:id="rId25"/>
    <p:sldId id="411" r:id="rId26"/>
    <p:sldId id="412" r:id="rId27"/>
    <p:sldId id="389" r:id="rId28"/>
    <p:sldId id="337" r:id="rId29"/>
    <p:sldId id="370" r:id="rId30"/>
    <p:sldId id="371" r:id="rId31"/>
    <p:sldId id="372" r:id="rId32"/>
    <p:sldId id="377" r:id="rId33"/>
    <p:sldId id="373" r:id="rId34"/>
    <p:sldId id="374" r:id="rId35"/>
    <p:sldId id="375" r:id="rId36"/>
    <p:sldId id="376" r:id="rId37"/>
    <p:sldId id="417" r:id="rId38"/>
    <p:sldId id="418" r:id="rId39"/>
    <p:sldId id="419" r:id="rId40"/>
    <p:sldId id="414" r:id="rId41"/>
    <p:sldId id="393" r:id="rId42"/>
    <p:sldId id="415"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B1F0"/>
    <a:srgbClr val="464DD9"/>
    <a:srgbClr val="BDD7EE"/>
    <a:srgbClr val="A50021"/>
    <a:srgbClr val="7030A0"/>
    <a:srgbClr val="5B9BD5"/>
    <a:srgbClr val="D5A6DF"/>
    <a:srgbClr val="FF91C8"/>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54" autoAdjust="0"/>
    <p:restoredTop sz="93883" autoAdjust="0"/>
  </p:normalViewPr>
  <p:slideViewPr>
    <p:cSldViewPr snapToGrid="0">
      <p:cViewPr varScale="1">
        <p:scale>
          <a:sx n="67" d="100"/>
          <a:sy n="67" d="100"/>
        </p:scale>
        <p:origin x="211"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2024/10/28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2.6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11</a:t>
            </a:fld>
            <a:endParaRPr lang="zh-CN" altLang="en-US"/>
          </a:p>
        </p:txBody>
      </p:sp>
    </p:spTree>
    <p:extLst>
      <p:ext uri="{BB962C8B-B14F-4D97-AF65-F5344CB8AC3E}">
        <p14:creationId xmlns:p14="http://schemas.microsoft.com/office/powerpoint/2010/main" val="3071669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2.6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18</a:t>
            </a:fld>
            <a:endParaRPr lang="zh-CN" altLang="en-US"/>
          </a:p>
        </p:txBody>
      </p:sp>
    </p:spTree>
    <p:extLst>
      <p:ext uri="{BB962C8B-B14F-4D97-AF65-F5344CB8AC3E}">
        <p14:creationId xmlns:p14="http://schemas.microsoft.com/office/powerpoint/2010/main" val="14338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2.7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29</a:t>
            </a:fld>
            <a:endParaRPr lang="zh-CN" altLang="en-US"/>
          </a:p>
        </p:txBody>
      </p:sp>
    </p:spTree>
    <p:extLst>
      <p:ext uri="{BB962C8B-B14F-4D97-AF65-F5344CB8AC3E}">
        <p14:creationId xmlns:p14="http://schemas.microsoft.com/office/powerpoint/2010/main" val="107225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2.7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33</a:t>
            </a:fld>
            <a:endParaRPr lang="zh-CN" altLang="en-US"/>
          </a:p>
        </p:txBody>
      </p:sp>
    </p:spTree>
    <p:extLst>
      <p:ext uri="{BB962C8B-B14F-4D97-AF65-F5344CB8AC3E}">
        <p14:creationId xmlns:p14="http://schemas.microsoft.com/office/powerpoint/2010/main" val="1120472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2.7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37</a:t>
            </a:fld>
            <a:endParaRPr lang="zh-CN" altLang="en-US"/>
          </a:p>
        </p:txBody>
      </p:sp>
    </p:spTree>
    <p:extLst>
      <p:ext uri="{BB962C8B-B14F-4D97-AF65-F5344CB8AC3E}">
        <p14:creationId xmlns:p14="http://schemas.microsoft.com/office/powerpoint/2010/main" val="3091005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2024/10/28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2024/10/28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2024/10/28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2024/10/28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2024/10/28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2024/10/28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2024/10/28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2024/10/28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86286" y="144689"/>
            <a:ext cx="654345"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5.emf"/><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emf"/></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png"/><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44.png"/><Relationship Id="rId2" Type="http://schemas.openxmlformats.org/officeDocument/2006/relationships/image" Target="../media/image35.emf"/><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39.emf"/><Relationship Id="rId11" Type="http://schemas.openxmlformats.org/officeDocument/2006/relationships/image" Target="../media/image43.png"/><Relationship Id="rId5" Type="http://schemas.openxmlformats.org/officeDocument/2006/relationships/image" Target="../media/image38.emf"/><Relationship Id="rId1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37.emf"/><Relationship Id="rId14" Type="http://schemas.openxmlformats.org/officeDocument/2006/relationships/image" Target="../media/image470.png"/></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490.png"/></Relationships>
</file>

<file path=ppt/slides/_rels/slide2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Layout" Target="../slideLayouts/slideLayout6.xml"/><Relationship Id="rId4" Type="http://schemas.openxmlformats.org/officeDocument/2006/relationships/image" Target="../media/image5.emf"/></Relationships>
</file>

<file path=ppt/slides/_rels/slide30.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2.png"/><Relationship Id="rId2" Type="http://schemas.openxmlformats.org/officeDocument/2006/relationships/image" Target="../media/image57.emf"/><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emf"/></Relationships>
</file>

<file path=ppt/slides/_rels/slide35.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9.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620.png"/><Relationship Id="rId7" Type="http://schemas.openxmlformats.org/officeDocument/2006/relationships/image" Target="../media/image30.emf"/><Relationship Id="rId2" Type="http://schemas.openxmlformats.org/officeDocument/2006/relationships/image" Target="../media/image610.png"/><Relationship Id="rId1" Type="http://schemas.openxmlformats.org/officeDocument/2006/relationships/slideLayout" Target="../slideLayouts/slideLayout2.xml"/><Relationship Id="rId6" Type="http://schemas.openxmlformats.org/officeDocument/2006/relationships/image" Target="../media/image27.emf"/><Relationship Id="rId11" Type="http://schemas.openxmlformats.org/officeDocument/2006/relationships/image" Target="../media/image67.png"/><Relationship Id="rId5" Type="http://schemas.openxmlformats.org/officeDocument/2006/relationships/image" Target="../media/image66.emf"/><Relationship Id="rId10" Type="http://schemas.openxmlformats.org/officeDocument/2006/relationships/image" Target="../media/image660.png"/><Relationship Id="rId4" Type="http://schemas.openxmlformats.org/officeDocument/2006/relationships/image" Target="../media/image65.emf"/><Relationship Id="rId9" Type="http://schemas.openxmlformats.org/officeDocument/2006/relationships/image" Target="../media/image650.pn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7.wmf"/><Relationship Id="rId3" Type="http://schemas.openxmlformats.org/officeDocument/2006/relationships/image" Target="../media/image620.png"/><Relationship Id="rId1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67.png"/><Relationship Id="rId5" Type="http://schemas.openxmlformats.org/officeDocument/2006/relationships/image" Target="../media/image27.emf"/><Relationship Id="rId15" Type="http://schemas.openxmlformats.org/officeDocument/2006/relationships/image" Target="../media/image68.wmf"/><Relationship Id="rId10" Type="http://schemas.openxmlformats.org/officeDocument/2006/relationships/image" Target="../media/image660.png"/><Relationship Id="rId4" Type="http://schemas.openxmlformats.org/officeDocument/2006/relationships/image" Target="../media/image65.emf"/><Relationship Id="rId9" Type="http://schemas.openxmlformats.org/officeDocument/2006/relationships/image" Target="../media/image650.png"/><Relationship Id="rId1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9.emf"/></Relationships>
</file>

<file path=ppt/slides/_rels/slide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olidFill>
                  <a:srgbClr val="94003F"/>
                </a:solidFill>
              </a:rPr>
              <a:t>第四章 观察</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6047259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60D902-9F07-1C6D-D67C-8794FC2A4A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8DC529-C0B2-8FAF-4C65-C3D6184E0392}"/>
              </a:ext>
            </a:extLst>
          </p:cNvPr>
          <p:cNvSpPr>
            <a:spLocks noGrp="1"/>
          </p:cNvSpPr>
          <p:nvPr>
            <p:ph type="title"/>
          </p:nvPr>
        </p:nvSpPr>
        <p:spPr/>
        <p:txBody>
          <a:bodyPr/>
          <a:lstStyle/>
          <a:p>
            <a:r>
              <a:rPr lang="zh-CN" altLang="en-US"/>
              <a:t>实验</a:t>
            </a:r>
            <a:r>
              <a:rPr lang="en-US" altLang="zh-CN"/>
              <a:t>3.2</a:t>
            </a:r>
            <a:endParaRPr lang="en-US" dirty="0"/>
          </a:p>
        </p:txBody>
      </p:sp>
      <p:sp>
        <p:nvSpPr>
          <p:cNvPr id="3" name="Content Placeholder 2">
            <a:extLst>
              <a:ext uri="{FF2B5EF4-FFF2-40B4-BE49-F238E27FC236}">
                <a16:creationId xmlns:a16="http://schemas.microsoft.com/office/drawing/2014/main" id="{6F52A271-C882-0833-1155-80EFE20595F9}"/>
              </a:ext>
            </a:extLst>
          </p:cNvPr>
          <p:cNvSpPr>
            <a:spLocks noGrp="1"/>
          </p:cNvSpPr>
          <p:nvPr>
            <p:ph idx="1"/>
          </p:nvPr>
        </p:nvSpPr>
        <p:spPr/>
        <p:txBody>
          <a:bodyPr/>
          <a:lstStyle/>
          <a:p>
            <a:r>
              <a:rPr lang="zh-CN" altLang="en-US" dirty="0"/>
              <a:t>阴影</a:t>
            </a:r>
            <a:endParaRPr lang="en-US" altLang="zh-CN" dirty="0"/>
          </a:p>
          <a:p>
            <a:pPr lvl="1"/>
            <a:r>
              <a:rPr lang="zh-CN" altLang="en-US" dirty="0"/>
              <a:t>了解使用投影变换实现场景的硬阴影效果</a:t>
            </a:r>
            <a:endParaRPr lang="en-US" dirty="0"/>
          </a:p>
          <a:p>
            <a:pPr lvl="1"/>
            <a:endParaRPr lang="en-US" dirty="0"/>
          </a:p>
        </p:txBody>
      </p:sp>
      <p:sp>
        <p:nvSpPr>
          <p:cNvPr id="4" name="Slide Number Placeholder 3">
            <a:extLst>
              <a:ext uri="{FF2B5EF4-FFF2-40B4-BE49-F238E27FC236}">
                <a16:creationId xmlns:a16="http://schemas.microsoft.com/office/drawing/2014/main" id="{F09745A6-EAF7-587F-7B3D-F26737BE4E50}"/>
              </a:ext>
            </a:extLst>
          </p:cNvPr>
          <p:cNvSpPr>
            <a:spLocks noGrp="1"/>
          </p:cNvSpPr>
          <p:nvPr>
            <p:ph type="sldNum" sz="quarter" idx="12"/>
          </p:nvPr>
        </p:nvSpPr>
        <p:spPr/>
        <p:txBody>
          <a:bodyPr/>
          <a:lstStyle/>
          <a:p>
            <a:fld id="{EB792F4E-54C0-4D36-B331-9C6FCFE9A340}" type="slidenum">
              <a:rPr lang="zh-CN" altLang="en-US" smtClean="0"/>
              <a:pPr/>
              <a:t>10</a:t>
            </a:fld>
            <a:endParaRPr lang="zh-CN" altLang="en-US" dirty="0"/>
          </a:p>
        </p:txBody>
      </p:sp>
      <p:pic>
        <p:nvPicPr>
          <p:cNvPr id="7" name="图片 6" descr="图片包含 图形用户界面&#10;&#10;描述已自动生成">
            <a:extLst>
              <a:ext uri="{FF2B5EF4-FFF2-40B4-BE49-F238E27FC236}">
                <a16:creationId xmlns:a16="http://schemas.microsoft.com/office/drawing/2014/main" id="{C3501CD5-8932-F8AB-439F-3F73BECC0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48" y="2439091"/>
            <a:ext cx="4544909" cy="4323204"/>
          </a:xfrm>
          <a:prstGeom prst="rect">
            <a:avLst/>
          </a:prstGeom>
        </p:spPr>
      </p:pic>
    </p:spTree>
    <p:extLst>
      <p:ext uri="{BB962C8B-B14F-4D97-AF65-F5344CB8AC3E}">
        <p14:creationId xmlns:p14="http://schemas.microsoft.com/office/powerpoint/2010/main" val="10268811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11</a:t>
            </a:fld>
            <a:endParaRPr lang="zh-CN" altLang="en-US"/>
          </a:p>
        </p:txBody>
      </p:sp>
      <p:sp>
        <p:nvSpPr>
          <p:cNvPr id="8" name="文本框 7"/>
          <p:cNvSpPr txBox="1"/>
          <p:nvPr/>
        </p:nvSpPr>
        <p:spPr>
          <a:xfrm>
            <a:off x="2398754" y="3389111"/>
            <a:ext cx="4354077" cy="646331"/>
          </a:xfrm>
          <a:prstGeom prst="rect">
            <a:avLst/>
          </a:prstGeom>
          <a:noFill/>
        </p:spPr>
        <p:txBody>
          <a:bodyPr wrap="none" rtlCol="0">
            <a:spAutoFit/>
          </a:bodyPr>
          <a:lstStyle/>
          <a:p>
            <a:pPr algn="ctr"/>
            <a:r>
              <a:rPr lang="en-US" altLang="zh-CN" sz="3600" b="1" dirty="0">
                <a:solidFill>
                  <a:srgbClr val="00B1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的平行投影</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01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4535010" y="1729840"/>
            <a:ext cx="3916978" cy="3000223"/>
          </a:xfrm>
          <a:prstGeom prst="rect">
            <a:avLst/>
          </a:prstGeom>
        </p:spPr>
      </p:pic>
      <p:sp>
        <p:nvSpPr>
          <p:cNvPr id="2" name="标题 1"/>
          <p:cNvSpPr>
            <a:spLocks noGrp="1"/>
          </p:cNvSpPr>
          <p:nvPr>
            <p:ph type="title"/>
          </p:nvPr>
        </p:nvSpPr>
        <p:spPr/>
        <p:txBody>
          <a:bodyPr/>
          <a:lstStyle/>
          <a:p>
            <a:r>
              <a:rPr lang="zh-CN" altLang="en-US" dirty="0"/>
              <a:t>正交投影</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Clr>
                    <a:srgbClr val="94003F"/>
                  </a:buClr>
                </a:pPr>
                <a:r>
                  <a:rPr lang="zh-CN" altLang="en-US" sz="2400" dirty="0"/>
                  <a:t>正交投影原理</a:t>
                </a:r>
              </a:p>
              <a:p>
                <a:pPr lvl="1">
                  <a:buClr>
                    <a:schemeClr val="tx1"/>
                  </a:buClr>
                </a:pPr>
                <a:r>
                  <a:rPr lang="zh-CN" altLang="en-US" sz="1800" dirty="0"/>
                  <a:t>平行投影的特殊情况</a:t>
                </a:r>
                <a:endParaRPr lang="en-US" altLang="zh-CN" sz="1800" dirty="0"/>
              </a:p>
              <a:p>
                <a:pPr lvl="1">
                  <a:buClr>
                    <a:schemeClr val="tx1"/>
                  </a:buClr>
                </a:pPr>
                <a:r>
                  <a:rPr lang="zh-CN" altLang="en-US" sz="1800" dirty="0"/>
                  <a:t>投影方向与投影平面垂直</a:t>
                </a:r>
                <a:endParaRPr lang="en-US" altLang="zh-CN" sz="1800" dirty="0"/>
              </a:p>
              <a:p>
                <a:pPr lvl="1">
                  <a:buClr>
                    <a:schemeClr val="tx1"/>
                  </a:buClr>
                </a:pPr>
                <a:r>
                  <a:rPr lang="zh-CN" altLang="en-US" sz="1800" dirty="0"/>
                  <a:t>投影矩阵（投影平面为</a:t>
                </a:r>
                <a14:m>
                  <m:oMath xmlns:m="http://schemas.openxmlformats.org/officeDocument/2006/math">
                    <m:r>
                      <a:rPr lang="en-US" altLang="zh-CN" sz="1800" i="1" dirty="0" smtClean="0">
                        <a:latin typeface="Cambria Math" charset="0"/>
                      </a:rPr>
                      <m:t>𝑧</m:t>
                    </m:r>
                    <m:r>
                      <a:rPr lang="en-US" altLang="zh-CN" sz="1800" i="1" dirty="0" smtClean="0">
                        <a:latin typeface="Cambria Math" charset="0"/>
                      </a:rPr>
                      <m:t>=0</m:t>
                    </m:r>
                  </m:oMath>
                </a14:m>
                <a:r>
                  <a:rPr lang="zh-CN" altLang="en-US" sz="1800" dirty="0"/>
                  <a:t>）：</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r>
                  <a:rPr lang="zh-CN" altLang="en-US" sz="2400" dirty="0"/>
                  <a:t>特点：</a:t>
                </a:r>
              </a:p>
              <a:p>
                <a:pPr lvl="1">
                  <a:buClr>
                    <a:schemeClr val="tx1"/>
                  </a:buClr>
                </a:pPr>
                <a:r>
                  <a:rPr lang="zh-CN" altLang="en-US" sz="1800" dirty="0"/>
                  <a:t>保持</a:t>
                </a:r>
                <a:r>
                  <a:rPr lang="en-US" altLang="zh-CN" sz="1800" dirty="0"/>
                  <a:t>x</a:t>
                </a:r>
                <a:r>
                  <a:rPr lang="zh-CN" altLang="en-US" sz="1800" dirty="0"/>
                  <a:t>，</a:t>
                </a:r>
                <a:r>
                  <a:rPr lang="en-US" altLang="zh-CN" sz="1800" dirty="0"/>
                  <a:t>y</a:t>
                </a:r>
                <a:r>
                  <a:rPr lang="zh-CN" altLang="en-US" sz="1800" dirty="0"/>
                  <a:t>方向上尺寸不变</a:t>
                </a:r>
                <a:endParaRPr lang="en-US" altLang="zh-CN" sz="1800" dirty="0"/>
              </a:p>
              <a:p>
                <a:pPr lvl="1">
                  <a:buClr>
                    <a:schemeClr val="tx1"/>
                  </a:buClr>
                </a:pPr>
                <a:r>
                  <a:rPr lang="zh-CN" altLang="en-US" sz="1800" dirty="0"/>
                  <a:t>默认观察范围是以原点为中心，边长为</a:t>
                </a:r>
                <a:r>
                  <a:rPr lang="en-US" altLang="zh-CN" sz="1800" dirty="0"/>
                  <a:t>2</a:t>
                </a:r>
                <a:r>
                  <a:rPr lang="zh-CN" altLang="en-US" sz="1800" dirty="0"/>
                  <a:t>的立方体区域</a:t>
                </a:r>
                <a:endParaRPr lang="en-US" altLang="zh-CN" sz="1800" dirty="0"/>
              </a:p>
              <a:p>
                <a:pPr lvl="1">
                  <a:buClr>
                    <a:schemeClr val="tx1"/>
                  </a:buClr>
                </a:pPr>
                <a:endParaRPr lang="zh-CN" altLang="en-US"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309" t="-1961" b="-98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12</a:t>
            </a:fld>
            <a:endParaRPr lang="zh-CN" altLang="en-US"/>
          </a:p>
        </p:txBody>
      </p:sp>
      <p:pic>
        <p:nvPicPr>
          <p:cNvPr id="7" name="图片 6"/>
          <p:cNvPicPr>
            <a:picLocks noChangeAspect="1"/>
          </p:cNvPicPr>
          <p:nvPr/>
        </p:nvPicPr>
        <p:blipFill>
          <a:blip r:embed="rId4"/>
          <a:stretch>
            <a:fillRect/>
          </a:stretch>
        </p:blipFill>
        <p:spPr>
          <a:xfrm>
            <a:off x="1439792" y="2829260"/>
            <a:ext cx="2658679" cy="1644916"/>
          </a:xfrm>
          <a:prstGeom prst="rect">
            <a:avLst/>
          </a:prstGeom>
        </p:spPr>
      </p:pic>
    </p:spTree>
    <p:extLst>
      <p:ext uri="{BB962C8B-B14F-4D97-AF65-F5344CB8AC3E}">
        <p14:creationId xmlns:p14="http://schemas.microsoft.com/office/powerpoint/2010/main" val="1661888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对投影的理解</a:t>
            </a:r>
            <a:endParaRPr lang="en-US" dirty="0"/>
          </a:p>
        </p:txBody>
      </p:sp>
      <p:sp>
        <p:nvSpPr>
          <p:cNvPr id="3" name="Content Placeholder 2"/>
          <p:cNvSpPr>
            <a:spLocks noGrp="1"/>
          </p:cNvSpPr>
          <p:nvPr>
            <p:ph idx="1"/>
          </p:nvPr>
        </p:nvSpPr>
        <p:spPr/>
        <p:txBody>
          <a:bodyPr/>
          <a:lstStyle/>
          <a:p>
            <a:r>
              <a:rPr lang="zh-CN" altLang="en-US" dirty="0"/>
              <a:t>经典投影</a:t>
            </a:r>
            <a:endParaRPr lang="en-US" altLang="zh-CN" dirty="0"/>
          </a:p>
          <a:p>
            <a:pPr lvl="1">
              <a:buClr>
                <a:schemeClr val="tx1"/>
              </a:buClr>
            </a:pPr>
            <a:r>
              <a:rPr lang="zh-CN" altLang="en-US" dirty="0"/>
              <a:t>射影变换，三维到二维的映射</a:t>
            </a:r>
            <a:endParaRPr lang="en-US" altLang="zh-CN" dirty="0"/>
          </a:p>
          <a:p>
            <a:pPr lvl="1">
              <a:buClr>
                <a:schemeClr val="tx1"/>
              </a:buClr>
            </a:pPr>
            <a:r>
              <a:rPr lang="zh-CN" altLang="en-US" dirty="0"/>
              <a:t>不可逆，将同一直线上的点映射为像平面上的一个点</a:t>
            </a:r>
            <a:endParaRPr lang="en-US" altLang="zh-CN" dirty="0"/>
          </a:p>
          <a:p>
            <a:pPr lvl="1"/>
            <a:endParaRPr lang="en-US" dirty="0"/>
          </a:p>
          <a:p>
            <a:r>
              <a:rPr lang="zh-CN" altLang="en-US" dirty="0"/>
              <a:t>计算机投影</a:t>
            </a:r>
            <a:endParaRPr lang="en-US" altLang="zh-CN" dirty="0"/>
          </a:p>
          <a:p>
            <a:pPr lvl="1"/>
            <a:r>
              <a:rPr lang="zh-CN" altLang="en-US" dirty="0"/>
              <a:t>在思维空间里使用齐次坐标来计算投影</a:t>
            </a:r>
            <a:endParaRPr lang="en-US" altLang="zh-CN" dirty="0"/>
          </a:p>
          <a:p>
            <a:pPr lvl="1"/>
            <a:r>
              <a:rPr lang="zh-CN" altLang="en-US"/>
              <a:t>尽量保留深度信息</a:t>
            </a:r>
            <a:r>
              <a:rPr lang="zh-CN" altLang="en-US" dirty="0"/>
              <a:t>，进行隐藏面消除</a:t>
            </a:r>
            <a:endParaRPr lang="en-US" altLang="zh-CN" dirty="0"/>
          </a:p>
          <a:p>
            <a:pPr lvl="1"/>
            <a:r>
              <a:rPr lang="zh-CN" altLang="en-US" dirty="0"/>
              <a:t>使用</a:t>
            </a:r>
            <a:r>
              <a:rPr lang="zh-CN" altLang="en-US" b="1" dirty="0"/>
              <a:t>投影规范化技术</a:t>
            </a:r>
            <a:endParaRPr lang="en-US" b="1"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13</a:t>
            </a:fld>
            <a:endParaRPr lang="zh-CN" altLang="en-US" dirty="0"/>
          </a:p>
        </p:txBody>
      </p:sp>
    </p:spTree>
    <p:extLst>
      <p:ext uri="{BB962C8B-B14F-4D97-AF65-F5344CB8AC3E}">
        <p14:creationId xmlns:p14="http://schemas.microsoft.com/office/powerpoint/2010/main" val="1422757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投影规范化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b="1" dirty="0"/>
                  <a:t>投影规范化</a:t>
                </a:r>
                <a:r>
                  <a:rPr lang="zh-CN" altLang="en-US" sz="2400" dirty="0"/>
                  <a:t>：先把对象变形，使得变形后的对象的正交投影图与原来想要得到的对象的投影图相同，这样就</a:t>
                </a:r>
                <a:r>
                  <a:rPr lang="zh-CN" altLang="en-US" sz="2400" dirty="0">
                    <a:solidFill>
                      <a:srgbClr val="0000FF"/>
                    </a:solidFill>
                  </a:rPr>
                  <a:t>把所有的投影都转化为正交投影</a:t>
                </a:r>
                <a:endParaRPr lang="zh-CN" altLang="en-US" sz="1800" dirty="0">
                  <a:solidFill>
                    <a:srgbClr val="0000FF"/>
                  </a:solidFill>
                </a:endParaRPr>
              </a:p>
              <a:p>
                <a:pPr lvl="1">
                  <a:buClr>
                    <a:schemeClr val="tx1"/>
                  </a:buClr>
                </a:pPr>
                <a:r>
                  <a:rPr lang="zh-CN" altLang="en-US" sz="1800" dirty="0"/>
                  <a:t>适用于图形管线的另外一种处理方式：</a:t>
                </a:r>
                <a:r>
                  <a:rPr lang="zh-CN" altLang="en-US" sz="1800" b="1" dirty="0">
                    <a:solidFill>
                      <a:srgbClr val="00B050"/>
                    </a:solidFill>
                  </a:rPr>
                  <a:t>射影畸变</a:t>
                </a:r>
                <a:r>
                  <a:rPr lang="en-US" altLang="zh-CN" sz="1800" b="1" dirty="0">
                    <a:solidFill>
                      <a:srgbClr val="00B050"/>
                    </a:solidFill>
                  </a:rPr>
                  <a:t>+</a:t>
                </a:r>
                <a:r>
                  <a:rPr lang="zh-CN" altLang="en-US" sz="1800" b="1" dirty="0">
                    <a:solidFill>
                      <a:srgbClr val="00B050"/>
                    </a:solidFill>
                  </a:rPr>
                  <a:t>正交投影</a:t>
                </a:r>
                <a:endParaRPr lang="en-US" altLang="zh-CN" sz="1800" b="1" dirty="0">
                  <a:solidFill>
                    <a:srgbClr val="00B050"/>
                  </a:solidFill>
                </a:endParaRPr>
              </a:p>
              <a:p>
                <a:pPr lvl="1">
                  <a:buClr>
                    <a:schemeClr val="tx1"/>
                  </a:buClr>
                </a:pPr>
                <a:r>
                  <a:rPr lang="zh-CN" altLang="en-US" sz="1800" dirty="0"/>
                  <a:t>不想为每种类型的投影设计不同的投影矩阵，所以把所有的投影转化为具有默认视见体的正交投影：</a:t>
                </a:r>
                <a:r>
                  <a:rPr lang="zh-CN" altLang="en-US" sz="1800" dirty="0">
                    <a:solidFill>
                      <a:srgbClr val="0000FF"/>
                    </a:solidFill>
                  </a:rPr>
                  <a:t>规范视见体 </a:t>
                </a:r>
                <a14:m>
                  <m:oMath xmlns:m="http://schemas.openxmlformats.org/officeDocument/2006/math">
                    <m:r>
                      <a:rPr lang="en-US" altLang="zh-CN" sz="1800" b="0" i="1" smtClean="0">
                        <a:solidFill>
                          <a:srgbClr val="0000FF"/>
                        </a:solidFill>
                        <a:latin typeface="Cambria Math" charset="0"/>
                      </a:rPr>
                      <m:t>𝑥</m:t>
                    </m:r>
                    <m:r>
                      <a:rPr lang="en-US" altLang="zh-CN" sz="1800" b="0" i="1" smtClean="0">
                        <a:solidFill>
                          <a:srgbClr val="0000FF"/>
                        </a:solidFill>
                        <a:latin typeface="Cambria Math" charset="0"/>
                      </a:rPr>
                      <m:t>=±1,</m:t>
                    </m:r>
                    <m:r>
                      <a:rPr lang="en-US" altLang="zh-CN" sz="1800" b="0" i="1" smtClean="0">
                        <a:solidFill>
                          <a:srgbClr val="0000FF"/>
                        </a:solidFill>
                        <a:latin typeface="Cambria Math" charset="0"/>
                      </a:rPr>
                      <m:t>𝑦</m:t>
                    </m:r>
                    <m:r>
                      <a:rPr lang="en-US" altLang="zh-CN" sz="1800" i="1">
                        <a:solidFill>
                          <a:srgbClr val="0000FF"/>
                        </a:solidFill>
                        <a:latin typeface="Cambria Math" charset="0"/>
                      </a:rPr>
                      <m:t>=±1</m:t>
                    </m:r>
                    <m:r>
                      <a:rPr lang="en-US" altLang="zh-CN" sz="1800" b="0" i="1" smtClean="0">
                        <a:solidFill>
                          <a:srgbClr val="0000FF"/>
                        </a:solidFill>
                        <a:latin typeface="Cambria Math" charset="0"/>
                      </a:rPr>
                      <m:t>,</m:t>
                    </m:r>
                    <m:r>
                      <a:rPr lang="en-US" altLang="zh-CN" sz="1800" b="0" i="1" smtClean="0">
                        <a:solidFill>
                          <a:srgbClr val="0000FF"/>
                        </a:solidFill>
                        <a:latin typeface="Cambria Math" charset="0"/>
                      </a:rPr>
                      <m:t>𝑧</m:t>
                    </m:r>
                    <m:r>
                      <a:rPr lang="en-US" altLang="zh-CN" sz="1800" i="1">
                        <a:solidFill>
                          <a:srgbClr val="0000FF"/>
                        </a:solidFill>
                        <a:latin typeface="Cambria Math" charset="0"/>
                      </a:rPr>
                      <m:t>=±1</m:t>
                    </m:r>
                  </m:oMath>
                </a14:m>
                <a:endParaRPr lang="en-US" altLang="zh-CN" sz="1800" dirty="0">
                  <a:solidFill>
                    <a:srgbClr val="0000FF"/>
                  </a:solidFill>
                </a:endParaRPr>
              </a:p>
              <a:p>
                <a:pPr lvl="1">
                  <a:buClr>
                    <a:schemeClr val="tx1"/>
                  </a:buClr>
                </a:pPr>
                <a:r>
                  <a:rPr lang="zh-CN" altLang="en-US" sz="1800" dirty="0"/>
                  <a:t>这种策略可以使我们在流水线中应用标准变换，同样的绘制流水线可以既支持透视投影又支持平行投影</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85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14</a:t>
            </a:fld>
            <a:endParaRPr lang="zh-CN" altLang="en-US"/>
          </a:p>
        </p:txBody>
      </p:sp>
      <p:pic>
        <p:nvPicPr>
          <p:cNvPr id="5" name="图片 4"/>
          <p:cNvPicPr>
            <a:picLocks noChangeAspect="1"/>
          </p:cNvPicPr>
          <p:nvPr/>
        </p:nvPicPr>
        <p:blipFill>
          <a:blip r:embed="rId3"/>
          <a:stretch>
            <a:fillRect/>
          </a:stretch>
        </p:blipFill>
        <p:spPr>
          <a:xfrm>
            <a:off x="821070" y="3949060"/>
            <a:ext cx="2943205" cy="2131462"/>
          </a:xfrm>
          <a:prstGeom prst="rect">
            <a:avLst/>
          </a:prstGeom>
        </p:spPr>
      </p:pic>
      <p:pic>
        <p:nvPicPr>
          <p:cNvPr id="6" name="图片 5"/>
          <p:cNvPicPr>
            <a:picLocks noChangeAspect="1"/>
          </p:cNvPicPr>
          <p:nvPr/>
        </p:nvPicPr>
        <p:blipFill>
          <a:blip r:embed="rId4"/>
          <a:stretch>
            <a:fillRect/>
          </a:stretch>
        </p:blipFill>
        <p:spPr>
          <a:xfrm>
            <a:off x="3956694" y="4559774"/>
            <a:ext cx="4621795" cy="745243"/>
          </a:xfrm>
          <a:prstGeom prst="rect">
            <a:avLst/>
          </a:prstGeom>
        </p:spPr>
      </p:pic>
    </p:spTree>
    <p:extLst>
      <p:ext uri="{BB962C8B-B14F-4D97-AF65-F5344CB8AC3E}">
        <p14:creationId xmlns:p14="http://schemas.microsoft.com/office/powerpoint/2010/main" val="19991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投影规范化</a:t>
            </a:r>
          </a:p>
        </p:txBody>
      </p:sp>
      <p:sp>
        <p:nvSpPr>
          <p:cNvPr id="3" name="内容占位符 2"/>
          <p:cNvSpPr>
            <a:spLocks noGrp="1"/>
          </p:cNvSpPr>
          <p:nvPr>
            <p:ph idx="1"/>
          </p:nvPr>
        </p:nvSpPr>
        <p:spPr/>
        <p:txBody>
          <a:bodyPr/>
          <a:lstStyle/>
          <a:p>
            <a:r>
              <a:rPr lang="zh-CN" altLang="en-US" sz="2400" dirty="0"/>
              <a:t>在模型－视图变换和投影变换的过程中，始终使用四维齐次坐标系：</a:t>
            </a:r>
            <a:endParaRPr lang="en-US" altLang="zh-CN" sz="2400" dirty="0"/>
          </a:p>
          <a:p>
            <a:pPr lvl="1">
              <a:buClr>
                <a:schemeClr val="tx1"/>
              </a:buClr>
            </a:pPr>
            <a:r>
              <a:rPr lang="zh-CN" altLang="en-US" sz="1800" dirty="0"/>
              <a:t>这些变换都是非奇异的，即可逆的</a:t>
            </a:r>
          </a:p>
          <a:p>
            <a:pPr lvl="1">
              <a:buClr>
                <a:schemeClr val="tx1"/>
              </a:buClr>
            </a:pPr>
            <a:r>
              <a:rPr lang="zh-CN" altLang="en-US" sz="1800" dirty="0"/>
              <a:t>默认值为正交视图</a:t>
            </a:r>
          </a:p>
          <a:p>
            <a:r>
              <a:rPr lang="zh-CN" altLang="en-US" sz="2400" dirty="0"/>
              <a:t>规范化使得任意投影类型，都相对于默认立方体裁剪</a:t>
            </a:r>
            <a:endParaRPr lang="en-US" altLang="zh-CN" sz="2400" dirty="0"/>
          </a:p>
          <a:p>
            <a:pPr lvl="1">
              <a:buClr>
                <a:schemeClr val="tx1"/>
              </a:buClr>
            </a:pPr>
            <a:r>
              <a:rPr lang="zh-CN" altLang="en-US" sz="1800" dirty="0"/>
              <a:t>投影直到最后时刻才进行</a:t>
            </a:r>
          </a:p>
          <a:p>
            <a:pPr lvl="1">
              <a:buClr>
                <a:schemeClr val="tx1"/>
              </a:buClr>
            </a:pPr>
            <a:r>
              <a:rPr lang="zh-CN" altLang="en-US" sz="1800" dirty="0"/>
              <a:t>从而可以尽可能的保留深度信息，这对隐藏面消除是非常重要的</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8" name="图片 7"/>
          <p:cNvPicPr>
            <a:picLocks noChangeAspect="1"/>
          </p:cNvPicPr>
          <p:nvPr/>
        </p:nvPicPr>
        <p:blipFill>
          <a:blip r:embed="rId2"/>
          <a:stretch>
            <a:fillRect/>
          </a:stretch>
        </p:blipFill>
        <p:spPr>
          <a:xfrm>
            <a:off x="1988552" y="4012520"/>
            <a:ext cx="5663169" cy="2662917"/>
          </a:xfrm>
          <a:prstGeom prst="rect">
            <a:avLst/>
          </a:prstGeom>
        </p:spPr>
      </p:pic>
    </p:spTree>
    <p:extLst>
      <p:ext uri="{BB962C8B-B14F-4D97-AF65-F5344CB8AC3E}">
        <p14:creationId xmlns:p14="http://schemas.microsoft.com/office/powerpoint/2010/main" val="2784019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中的正交投影</a:t>
            </a:r>
          </a:p>
        </p:txBody>
      </p:sp>
      <p:sp>
        <p:nvSpPr>
          <p:cNvPr id="3" name="内容占位符 2"/>
          <p:cNvSpPr>
            <a:spLocks noGrp="1"/>
          </p:cNvSpPr>
          <p:nvPr>
            <p:ph idx="1"/>
          </p:nvPr>
        </p:nvSpPr>
        <p:spPr/>
        <p:txBody>
          <a:bodyPr/>
          <a:lstStyle/>
          <a:p>
            <a:pPr>
              <a:buClr>
                <a:srgbClr val="94003F"/>
              </a:buClr>
            </a:pPr>
            <a:r>
              <a:rPr lang="zh-CN" altLang="en-US" sz="2400" dirty="0"/>
              <a:t>在</a:t>
            </a:r>
            <a:r>
              <a:rPr lang="en-US" altLang="zh-CN" sz="2400" dirty="0"/>
              <a:t>OpenGL</a:t>
            </a:r>
            <a:r>
              <a:rPr lang="zh-CN" altLang="en-US" sz="2400" dirty="0"/>
              <a:t>中采用下述函数指定正交投影：</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正交投影的视见体：</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pic>
        <p:nvPicPr>
          <p:cNvPr id="7" name="图片 6"/>
          <p:cNvPicPr>
            <a:picLocks noChangeAspect="1"/>
          </p:cNvPicPr>
          <p:nvPr/>
        </p:nvPicPr>
        <p:blipFill>
          <a:blip r:embed="rId2"/>
          <a:stretch>
            <a:fillRect/>
          </a:stretch>
        </p:blipFill>
        <p:spPr>
          <a:xfrm>
            <a:off x="2041758" y="3581311"/>
            <a:ext cx="4705685" cy="2911564"/>
          </a:xfrm>
          <a:prstGeom prst="rect">
            <a:avLst/>
          </a:prstGeom>
        </p:spPr>
      </p:pic>
      <p:sp>
        <p:nvSpPr>
          <p:cNvPr id="8" name="矩形 7"/>
          <p:cNvSpPr/>
          <p:nvPr/>
        </p:nvSpPr>
        <p:spPr>
          <a:xfrm>
            <a:off x="1029726" y="1892522"/>
            <a:ext cx="7485623" cy="646331"/>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Ortho(</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left,</a:t>
            </a:r>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right,</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bottom,</a:t>
            </a:r>
            <a:r>
              <a:rPr lang="en-US" altLang="zh-CN" b="1" dirty="0">
                <a:solidFill>
                  <a:srgbClr val="0000FF"/>
                </a:solidFill>
                <a:latin typeface="ZztexMono-Regular"/>
              </a:rPr>
              <a:t>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top,</a:t>
            </a:r>
            <a:r>
              <a:rPr lang="zh-CN" altLang="en-US"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near,</a:t>
            </a:r>
            <a:r>
              <a:rPr lang="en-US" altLang="zh-CN" dirty="0">
                <a:solidFill>
                  <a:srgbClr val="0000FF"/>
                </a:solidFill>
                <a:latin typeface="ZztexMono-Regular"/>
              </a:rPr>
              <a:t> </a:t>
            </a:r>
            <a:r>
              <a:rPr lang="zh-CN" altLang="en-US"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far)</a:t>
            </a:r>
            <a:endParaRPr lang="zh-CN" altLang="en-US" dirty="0"/>
          </a:p>
        </p:txBody>
      </p:sp>
    </p:spTree>
    <p:extLst>
      <p:ext uri="{BB962C8B-B14F-4D97-AF65-F5344CB8AC3E}">
        <p14:creationId xmlns:p14="http://schemas.microsoft.com/office/powerpoint/2010/main" val="532737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sz="2400" dirty="0"/>
              </a:p>
              <a:p>
                <a:r>
                  <a:rPr lang="zh-CN" altLang="en-US" sz="2400" dirty="0"/>
                  <a:t>正交矩阵的构造：</a:t>
                </a:r>
                <a:endParaRPr lang="en-US" altLang="zh-CN" sz="2400" dirty="0"/>
              </a:p>
              <a:p>
                <a:endParaRPr lang="en-US" altLang="zh-CN" sz="2400" dirty="0"/>
              </a:p>
              <a:p>
                <a:pPr lvl="1">
                  <a:buClr>
                    <a:schemeClr val="tx1"/>
                  </a:buClr>
                </a:pPr>
                <a:endParaRPr lang="en-US" altLang="zh-CN" sz="1800" dirty="0"/>
              </a:p>
              <a:p>
                <a:pPr lvl="1">
                  <a:buClr>
                    <a:schemeClr val="tx1"/>
                  </a:buClr>
                </a:pPr>
                <a:r>
                  <a:rPr lang="zh-CN" altLang="en-US" sz="1800" dirty="0"/>
                  <a:t>把中心移到原点，对应的变换为：</a:t>
                </a:r>
                <a:endParaRPr lang="en-US" altLang="zh-CN" sz="1800" dirty="0"/>
              </a:p>
              <a:p>
                <a:pPr marL="457200" lvl="1" indent="0">
                  <a:buClr>
                    <a:schemeClr val="tx1"/>
                  </a:buClr>
                  <a:buNone/>
                </a:pPr>
                <a14:m>
                  <m:oMathPara xmlns:m="http://schemas.openxmlformats.org/officeDocument/2006/math">
                    <m:oMathParaPr>
                      <m:jc m:val="left"/>
                    </m:oMathParaPr>
                    <m:oMath xmlns:m="http://schemas.openxmlformats.org/officeDocument/2006/math">
                      <m:r>
                        <a:rPr lang="en-US" altLang="zh-CN" sz="1800" b="1" i="1" dirty="0">
                          <a:latin typeface="Cambria Math" charset="0"/>
                        </a:rPr>
                        <m:t>	</m:t>
                      </m:r>
                      <m:r>
                        <a:rPr lang="en-US" altLang="zh-CN" sz="1800" b="1" i="1" dirty="0" smtClean="0">
                          <a:latin typeface="Cambria Math" charset="0"/>
                        </a:rPr>
                        <m:t>𝑻</m:t>
                      </m:r>
                      <m:r>
                        <a:rPr lang="en-US" altLang="zh-CN" sz="1800" i="1" dirty="0" smtClean="0">
                          <a:latin typeface="Cambria Math" charset="0"/>
                        </a:rPr>
                        <m:t>(−</m:t>
                      </m:r>
                      <m:f>
                        <m:fPr>
                          <m:ctrlPr>
                            <a:rPr lang="en-US" altLang="zh-CN" sz="1800" b="1" i="1" dirty="0" smtClean="0">
                              <a:latin typeface="Cambria Math" panose="02040503050406030204" pitchFamily="18" charset="0"/>
                            </a:rPr>
                          </m:ctrlPr>
                        </m:fPr>
                        <m:num>
                          <m:r>
                            <a:rPr lang="en-US" altLang="zh-CN" sz="1800" i="1" dirty="0" smtClean="0">
                              <a:latin typeface="Cambria Math" charset="0"/>
                            </a:rPr>
                            <m:t>𝑙𝑒𝑓𝑡</m:t>
                          </m:r>
                          <m:r>
                            <a:rPr lang="en-US" altLang="zh-CN" sz="1800" i="1" dirty="0" smtClean="0">
                              <a:latin typeface="Cambria Math" charset="0"/>
                            </a:rPr>
                            <m:t>+</m:t>
                          </m:r>
                          <m:r>
                            <a:rPr lang="en-US" altLang="zh-CN" sz="1800" i="1" dirty="0" smtClean="0">
                              <a:latin typeface="Cambria Math" charset="0"/>
                            </a:rPr>
                            <m:t>𝑟𝑖𝑔h𝑡</m:t>
                          </m:r>
                        </m:num>
                        <m:den>
                          <m:r>
                            <a:rPr lang="en-US" altLang="zh-CN" sz="1800" i="1" dirty="0" smtClean="0">
                              <a:latin typeface="Cambria Math" charset="0"/>
                            </a:rPr>
                            <m:t>2</m:t>
                          </m:r>
                        </m:den>
                      </m:f>
                      <m:r>
                        <a:rPr lang="en-US" altLang="zh-CN" sz="1800" i="1" dirty="0" smtClean="0">
                          <a:latin typeface="Cambria Math" charset="0"/>
                        </a:rPr>
                        <m:t>, −</m:t>
                      </m:r>
                      <m:f>
                        <m:fPr>
                          <m:ctrlPr>
                            <a:rPr lang="en-US" altLang="zh-CN" sz="1800" i="1" dirty="0" smtClean="0">
                              <a:latin typeface="Cambria Math" panose="02040503050406030204" pitchFamily="18" charset="0"/>
                            </a:rPr>
                          </m:ctrlPr>
                        </m:fPr>
                        <m:num>
                          <m:r>
                            <a:rPr lang="en-US" altLang="zh-CN" sz="1800" i="1" dirty="0" smtClean="0">
                              <a:latin typeface="Cambria Math" charset="0"/>
                            </a:rPr>
                            <m:t>𝑏𝑜𝑡𝑡𝑜𝑚</m:t>
                          </m:r>
                          <m:r>
                            <a:rPr lang="en-US" altLang="zh-CN" sz="1800" i="1" dirty="0" smtClean="0">
                              <a:latin typeface="Cambria Math" charset="0"/>
                            </a:rPr>
                            <m:t>+</m:t>
                          </m:r>
                          <m:r>
                            <a:rPr lang="en-US" altLang="zh-CN" sz="1800" i="1" dirty="0" smtClean="0">
                              <a:latin typeface="Cambria Math" charset="0"/>
                            </a:rPr>
                            <m:t>𝑡𝑜𝑝</m:t>
                          </m:r>
                        </m:num>
                        <m:den>
                          <m:r>
                            <a:rPr lang="en-US" altLang="zh-CN" sz="1800" i="1" dirty="0" smtClean="0">
                              <a:latin typeface="Cambria Math" charset="0"/>
                            </a:rPr>
                            <m:t>2</m:t>
                          </m:r>
                        </m:den>
                      </m:f>
                      <m:r>
                        <a:rPr lang="en-US" altLang="zh-CN" sz="1800" i="1" dirty="0" smtClean="0">
                          <a:latin typeface="Cambria Math" charset="0"/>
                        </a:rPr>
                        <m:t>,</m:t>
                      </m:r>
                      <m:f>
                        <m:fPr>
                          <m:ctrlPr>
                            <a:rPr lang="en-US" altLang="zh-CN" sz="1800" i="1" dirty="0" smtClean="0">
                              <a:latin typeface="Cambria Math" panose="02040503050406030204" pitchFamily="18" charset="0"/>
                            </a:rPr>
                          </m:ctrlPr>
                        </m:fPr>
                        <m:num>
                          <m:r>
                            <a:rPr lang="en-US" altLang="zh-CN" sz="1800" i="1" dirty="0" smtClean="0">
                              <a:latin typeface="Cambria Math" charset="0"/>
                            </a:rPr>
                            <m:t>𝑛𝑒𝑎𝑟</m:t>
                          </m:r>
                          <m:r>
                            <a:rPr lang="en-US" altLang="zh-CN" sz="1800" i="1" dirty="0" smtClean="0">
                              <a:latin typeface="Cambria Math" charset="0"/>
                            </a:rPr>
                            <m:t>+</m:t>
                          </m:r>
                          <m:r>
                            <a:rPr lang="en-US" altLang="zh-CN" sz="1800" i="1" dirty="0" smtClean="0">
                              <a:latin typeface="Cambria Math" charset="0"/>
                            </a:rPr>
                            <m:t>𝑓𝑎𝑟</m:t>
                          </m:r>
                        </m:num>
                        <m:den>
                          <m:r>
                            <a:rPr lang="en-US" altLang="zh-CN" sz="1800" i="1" dirty="0" smtClean="0">
                              <a:latin typeface="Cambria Math" charset="0"/>
                            </a:rPr>
                            <m:t>2</m:t>
                          </m:r>
                        </m:den>
                      </m:f>
                      <m:r>
                        <a:rPr lang="en-US" altLang="zh-CN" sz="1800" i="1" dirty="0" smtClean="0">
                          <a:latin typeface="Cambria Math" charset="0"/>
                        </a:rPr>
                        <m:t>)</m:t>
                      </m:r>
                    </m:oMath>
                  </m:oMathPara>
                </a14:m>
                <a:endParaRPr lang="en-US" altLang="zh-CN" sz="1800" dirty="0"/>
              </a:p>
              <a:p>
                <a:pPr lvl="1">
                  <a:buClr>
                    <a:schemeClr val="tx1"/>
                  </a:buClr>
                </a:pPr>
                <a:r>
                  <a:rPr lang="zh-CN" altLang="en-US" sz="1800" dirty="0"/>
                  <a:t>进行放缩从而使视见体的边长为</a:t>
                </a:r>
                <a:r>
                  <a:rPr lang="en-US" altLang="zh-CN" sz="1800" dirty="0"/>
                  <a:t>2</a:t>
                </a:r>
                <a:r>
                  <a:rPr lang="zh-CN" altLang="en-US" sz="1800" dirty="0"/>
                  <a:t>：</a:t>
                </a:r>
                <a:endParaRPr lang="en-US" altLang="zh-CN" sz="1800" dirty="0"/>
              </a:p>
              <a:p>
                <a:pPr marL="457200" lvl="1" indent="0">
                  <a:buClr>
                    <a:schemeClr val="tx1"/>
                  </a:buClr>
                  <a:buNone/>
                </a:pPr>
                <a:r>
                  <a:rPr lang="en-US" altLang="zh-CN" sz="1800" dirty="0"/>
                  <a:t> </a:t>
                </a:r>
                <a14:m>
                  <m:oMath xmlns:m="http://schemas.openxmlformats.org/officeDocument/2006/math">
                    <m:r>
                      <a:rPr lang="en-US" altLang="zh-CN" sz="1800" b="1" i="1" dirty="0">
                        <a:latin typeface="Cambria Math" charset="0"/>
                      </a:rPr>
                      <m:t>𝑺</m:t>
                    </m:r>
                    <m:d>
                      <m:dPr>
                        <m:ctrlPr>
                          <a:rPr lang="en-US" altLang="zh-CN" sz="1800" b="1" i="1" dirty="0">
                            <a:latin typeface="Cambria Math" panose="02040503050406030204" pitchFamily="18" charset="0"/>
                          </a:rPr>
                        </m:ctrlPr>
                      </m:dPr>
                      <m:e>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𝑟𝑖𝑔h𝑡</m:t>
                            </m:r>
                            <m:r>
                              <a:rPr lang="en-US" altLang="zh-CN" sz="1800" b="1" i="1" dirty="0">
                                <a:latin typeface="Cambria Math" charset="0"/>
                              </a:rPr>
                              <m:t>−</m:t>
                            </m:r>
                            <m:r>
                              <a:rPr lang="en-US" altLang="zh-CN" sz="1800" b="1" i="1" dirty="0">
                                <a:latin typeface="Cambria Math" charset="0"/>
                              </a:rPr>
                              <m:t>𝑙𝑒𝑓𝑡</m:t>
                            </m:r>
                          </m:den>
                        </m:f>
                        <m:r>
                          <a:rPr lang="en-US" altLang="zh-CN" sz="1800" b="1" i="1" dirty="0">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𝑡𝑜𝑝</m:t>
                            </m:r>
                            <m:r>
                              <a:rPr lang="en-US" altLang="zh-CN" sz="1800" b="1" i="1" dirty="0">
                                <a:latin typeface="Cambria Math" charset="0"/>
                              </a:rPr>
                              <m:t> − </m:t>
                            </m:r>
                            <m:r>
                              <a:rPr lang="en-US" altLang="zh-CN" sz="1800" b="1" i="1" dirty="0">
                                <a:latin typeface="Cambria Math" charset="0"/>
                              </a:rPr>
                              <m:t>𝑏𝑜𝑡𝑡𝑜𝑚</m:t>
                            </m:r>
                          </m:den>
                        </m:f>
                        <m:r>
                          <a:rPr lang="en-US" altLang="zh-CN" sz="1800" b="1" i="1" dirty="0">
                            <a:latin typeface="Cambria Math" charset="0"/>
                          </a:rPr>
                          <m:t>, </m:t>
                        </m:r>
                        <m:r>
                          <a:rPr lang="en-US" altLang="zh-CN" sz="1800" b="1" i="1" dirty="0" smtClean="0">
                            <a:solidFill>
                              <a:schemeClr val="tx1"/>
                            </a:solidFill>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𝑓𝑎𝑟</m:t>
                            </m:r>
                            <m:r>
                              <a:rPr lang="en-US" altLang="zh-CN" sz="1800" b="1" i="1" dirty="0">
                                <a:latin typeface="Cambria Math" charset="0"/>
                              </a:rPr>
                              <m:t>−</m:t>
                            </m:r>
                            <m:r>
                              <a:rPr lang="en-US" altLang="zh-CN" sz="1800" b="1" i="1" dirty="0">
                                <a:latin typeface="Cambria Math" charset="0"/>
                              </a:rPr>
                              <m:t>𝑛𝑒𝑎𝑟</m:t>
                            </m:r>
                          </m:den>
                        </m:f>
                      </m:e>
                    </m:d>
                  </m:oMath>
                </a14:m>
                <a:endParaRPr lang="en-US" altLang="zh-CN" sz="1800" b="1" i="1" dirty="0">
                  <a:latin typeface="Cambria Math" charset="0"/>
                </a:endParaRPr>
              </a:p>
              <a:p>
                <a:pPr marL="457200" lvl="1" indent="0">
                  <a:buClr>
                    <a:schemeClr val="tx1"/>
                  </a:buClr>
                  <a:buNone/>
                </a:pPr>
                <a:endParaRPr lang="en-US" altLang="zh-CN" sz="1800" dirty="0"/>
              </a:p>
              <a:p>
                <a:pPr lvl="1">
                  <a:buClr>
                    <a:schemeClr val="tx1"/>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17</a:t>
            </a:fld>
            <a:endParaRPr lang="zh-CN" altLang="en-US"/>
          </a:p>
        </p:txBody>
      </p:sp>
      <p:sp>
        <p:nvSpPr>
          <p:cNvPr id="7" name="矩形 6"/>
          <p:cNvSpPr/>
          <p:nvPr/>
        </p:nvSpPr>
        <p:spPr>
          <a:xfrm>
            <a:off x="1002591" y="1197679"/>
            <a:ext cx="7272959" cy="369332"/>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N = Ortho</a:t>
            </a:r>
            <a:r>
              <a:rPr lang="en-US" altLang="zh-CN" dirty="0">
                <a:latin typeface="ZztexMono-Regular"/>
              </a:rPr>
              <a:t>(left, right, bottom, top, near, far);</a:t>
            </a:r>
            <a:endParaRPr lang="zh-CN" altLang="en-US" dirty="0"/>
          </a:p>
        </p:txBody>
      </p:sp>
      <p:pic>
        <p:nvPicPr>
          <p:cNvPr id="8" name="图片 7"/>
          <p:cNvPicPr>
            <a:picLocks noChangeAspect="1"/>
          </p:cNvPicPr>
          <p:nvPr/>
        </p:nvPicPr>
        <p:blipFill>
          <a:blip r:embed="rId3"/>
          <a:stretch>
            <a:fillRect/>
          </a:stretch>
        </p:blipFill>
        <p:spPr>
          <a:xfrm>
            <a:off x="4847232" y="1559098"/>
            <a:ext cx="3756025" cy="1392188"/>
          </a:xfrm>
          <a:prstGeom prst="rect">
            <a:avLst/>
          </a:prstGeom>
        </p:spPr>
      </p:pic>
      <p:pic>
        <p:nvPicPr>
          <p:cNvPr id="9" name="图片 8"/>
          <p:cNvPicPr>
            <a:picLocks noChangeAspect="1"/>
          </p:cNvPicPr>
          <p:nvPr/>
        </p:nvPicPr>
        <p:blipFill>
          <a:blip r:embed="rId4"/>
          <a:stretch>
            <a:fillRect/>
          </a:stretch>
        </p:blipFill>
        <p:spPr>
          <a:xfrm>
            <a:off x="5380389" y="3967246"/>
            <a:ext cx="3057929" cy="506441"/>
          </a:xfrm>
          <a:prstGeom prst="rect">
            <a:avLst/>
          </a:prstGeom>
        </p:spPr>
      </p:pic>
      <p:pic>
        <p:nvPicPr>
          <p:cNvPr id="10" name="图片 9"/>
          <p:cNvPicPr>
            <a:picLocks noChangeAspect="1"/>
          </p:cNvPicPr>
          <p:nvPr/>
        </p:nvPicPr>
        <p:blipFill>
          <a:blip r:embed="rId5"/>
          <a:stretch>
            <a:fillRect/>
          </a:stretch>
        </p:blipFill>
        <p:spPr>
          <a:xfrm>
            <a:off x="2040042" y="4896192"/>
            <a:ext cx="4798275" cy="1543954"/>
          </a:xfrm>
          <a:prstGeom prst="rect">
            <a:avLst/>
          </a:prstGeom>
        </p:spPr>
      </p:pic>
      <p:sp>
        <p:nvSpPr>
          <p:cNvPr id="5" name="Rectangle 4"/>
          <p:cNvSpPr/>
          <p:nvPr/>
        </p:nvSpPr>
        <p:spPr>
          <a:xfrm>
            <a:off x="4643233" y="5865620"/>
            <a:ext cx="203999" cy="129159"/>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0706" y="5865619"/>
            <a:ext cx="182894" cy="12916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23828" y="4186694"/>
            <a:ext cx="199585" cy="13012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4057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18</a:t>
            </a:fld>
            <a:endParaRPr lang="zh-CN" altLang="en-US"/>
          </a:p>
        </p:txBody>
      </p:sp>
      <p:sp>
        <p:nvSpPr>
          <p:cNvPr id="8" name="文本框 7"/>
          <p:cNvSpPr txBox="1"/>
          <p:nvPr/>
        </p:nvSpPr>
        <p:spPr>
          <a:xfrm>
            <a:off x="2341843" y="3389111"/>
            <a:ext cx="4467891" cy="646331"/>
          </a:xfrm>
          <a:prstGeom prst="rect">
            <a:avLst/>
          </a:prstGeom>
          <a:noFill/>
        </p:spPr>
        <p:txBody>
          <a:bodyPr wrap="none" rtlCol="0">
            <a:spAutoFit/>
          </a:bodyPr>
          <a:lstStyle/>
          <a:p>
            <a:pPr algn="ctr"/>
            <a:r>
              <a:rPr lang="en-US" altLang="zh-CN" sz="3600" b="1" dirty="0">
                <a:solidFill>
                  <a:srgbClr val="00B1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的透视投影</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1914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透视投影</a:t>
            </a:r>
          </a:p>
        </p:txBody>
      </p:sp>
      <p:sp>
        <p:nvSpPr>
          <p:cNvPr id="3" name="内容占位符 2"/>
          <p:cNvSpPr>
            <a:spLocks noGrp="1"/>
          </p:cNvSpPr>
          <p:nvPr>
            <p:ph idx="1"/>
          </p:nvPr>
        </p:nvSpPr>
        <p:spPr/>
        <p:txBody>
          <a:bodyPr/>
          <a:lstStyle/>
          <a:p>
            <a:r>
              <a:rPr lang="zh-CN" altLang="en-US" sz="2400" dirty="0"/>
              <a:t>透视投影的概念</a:t>
            </a:r>
            <a:endParaRPr lang="en-US" altLang="zh-CN" sz="2400" dirty="0"/>
          </a:p>
          <a:p>
            <a:pPr lvl="1">
              <a:buClr>
                <a:schemeClr val="tx1"/>
              </a:buClr>
            </a:pPr>
            <a:r>
              <a:rPr lang="zh-CN" altLang="en-US" sz="1800" dirty="0"/>
              <a:t>投影中心</a:t>
            </a:r>
            <a:r>
              <a:rPr lang="en-US" altLang="zh-CN" sz="1800" dirty="0"/>
              <a:t>(COP)/</a:t>
            </a:r>
            <a:r>
              <a:rPr lang="zh-CN" altLang="en-US" sz="1800" dirty="0"/>
              <a:t>透镜模型中的焦点在</a:t>
            </a:r>
            <a:endParaRPr lang="en-US" altLang="zh-CN" sz="1800" dirty="0"/>
          </a:p>
          <a:p>
            <a:pPr marL="457200" lvl="1" indent="0">
              <a:buClr>
                <a:schemeClr val="tx1"/>
              </a:buClr>
              <a:buNone/>
            </a:pPr>
            <a:r>
              <a:rPr lang="en-US" altLang="zh-CN" sz="1800" dirty="0"/>
              <a:t>   </a:t>
            </a:r>
            <a:r>
              <a:rPr lang="zh-CN" altLang="en-US" sz="1800" dirty="0"/>
              <a:t>有限远位置</a:t>
            </a:r>
            <a:endParaRPr lang="en-US" altLang="zh-CN" sz="1800" dirty="0"/>
          </a:p>
          <a:p>
            <a:pPr lvl="1">
              <a:buClr>
                <a:schemeClr val="tx1"/>
              </a:buClr>
            </a:pPr>
            <a:r>
              <a:rPr lang="zh-CN" altLang="en-US" sz="1800" dirty="0"/>
              <a:t>透视变换是保直线的，但不是仿射变换</a:t>
            </a:r>
            <a:endParaRPr lang="en-US" altLang="zh-CN" sz="1800" dirty="0"/>
          </a:p>
          <a:p>
            <a:pPr marL="457200" lvl="1" indent="0">
              <a:buClr>
                <a:schemeClr val="tx1"/>
              </a:buClr>
              <a:buNone/>
            </a:pPr>
            <a:endParaRPr lang="en-US" altLang="zh-CN" sz="1800" dirty="0"/>
          </a:p>
          <a:p>
            <a:pPr lvl="1">
              <a:buClr>
                <a:schemeClr val="tx1"/>
              </a:buClr>
            </a:pPr>
            <a:endParaRPr lang="en-US" altLang="zh-CN" sz="2400" dirty="0"/>
          </a:p>
          <a:p>
            <a:endParaRPr lang="en-US" altLang="zh-CN" sz="2400" dirty="0"/>
          </a:p>
          <a:p>
            <a:pPr lvl="1"/>
            <a:endParaRPr lang="en-US" altLang="zh-CN" sz="1600" dirty="0"/>
          </a:p>
          <a:p>
            <a:pPr marL="0" indent="0">
              <a:buNone/>
            </a:pPr>
            <a:endParaRPr lang="en-US" altLang="zh-CN" sz="2400" dirty="0"/>
          </a:p>
          <a:p>
            <a:r>
              <a:rPr lang="zh-CN" altLang="en-US" sz="2400" dirty="0"/>
              <a:t>透视投影的类型：</a:t>
            </a:r>
            <a:endParaRPr lang="en-US" altLang="zh-CN"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pic>
        <p:nvPicPr>
          <p:cNvPr id="10" name="图片 9"/>
          <p:cNvPicPr>
            <a:picLocks noChangeAspect="1"/>
          </p:cNvPicPr>
          <p:nvPr/>
        </p:nvPicPr>
        <p:blipFill>
          <a:blip r:embed="rId2"/>
          <a:stretch>
            <a:fillRect/>
          </a:stretch>
        </p:blipFill>
        <p:spPr>
          <a:xfrm>
            <a:off x="2238272" y="5094846"/>
            <a:ext cx="3059720" cy="1618055"/>
          </a:xfrm>
          <a:prstGeom prst="rect">
            <a:avLst/>
          </a:prstGeom>
        </p:spPr>
      </p:pic>
      <p:pic>
        <p:nvPicPr>
          <p:cNvPr id="5" name="图片 4"/>
          <p:cNvPicPr>
            <a:picLocks noChangeAspect="1"/>
          </p:cNvPicPr>
          <p:nvPr/>
        </p:nvPicPr>
        <p:blipFill>
          <a:blip r:embed="rId3"/>
          <a:stretch>
            <a:fillRect/>
          </a:stretch>
        </p:blipFill>
        <p:spPr>
          <a:xfrm>
            <a:off x="1476193" y="2851504"/>
            <a:ext cx="3658513" cy="1517697"/>
          </a:xfrm>
          <a:prstGeom prst="rect">
            <a:avLst/>
          </a:prstGeom>
        </p:spPr>
      </p:pic>
      <p:pic>
        <p:nvPicPr>
          <p:cNvPr id="7" name="图片 6"/>
          <p:cNvPicPr>
            <a:picLocks noChangeAspect="1"/>
          </p:cNvPicPr>
          <p:nvPr/>
        </p:nvPicPr>
        <p:blipFill>
          <a:blip r:embed="rId4"/>
          <a:stretch>
            <a:fillRect/>
          </a:stretch>
        </p:blipFill>
        <p:spPr>
          <a:xfrm>
            <a:off x="5943578" y="666510"/>
            <a:ext cx="2653414" cy="2002455"/>
          </a:xfrm>
          <a:prstGeom prst="rect">
            <a:avLst/>
          </a:prstGeom>
        </p:spPr>
      </p:pic>
      <p:pic>
        <p:nvPicPr>
          <p:cNvPr id="8" name="图片 7"/>
          <p:cNvPicPr>
            <a:picLocks noChangeAspect="1"/>
          </p:cNvPicPr>
          <p:nvPr/>
        </p:nvPicPr>
        <p:blipFill>
          <a:blip r:embed="rId5"/>
          <a:stretch>
            <a:fillRect/>
          </a:stretch>
        </p:blipFill>
        <p:spPr>
          <a:xfrm>
            <a:off x="5924609" y="2668965"/>
            <a:ext cx="2666873" cy="1997507"/>
          </a:xfrm>
          <a:prstGeom prst="rect">
            <a:avLst/>
          </a:prstGeom>
        </p:spPr>
      </p:pic>
      <p:sp>
        <p:nvSpPr>
          <p:cNvPr id="11" name="文本框 10"/>
          <p:cNvSpPr txBox="1"/>
          <p:nvPr/>
        </p:nvSpPr>
        <p:spPr>
          <a:xfrm>
            <a:off x="8500143" y="2144224"/>
            <a:ext cx="461665" cy="1002839"/>
          </a:xfrm>
          <a:prstGeom prst="rect">
            <a:avLst/>
          </a:prstGeom>
          <a:noFill/>
        </p:spPr>
        <p:txBody>
          <a:bodyPr vert="eaVert" wrap="none" rtlCol="0">
            <a:spAutoFit/>
          </a:bodyPr>
          <a:lstStyle/>
          <a:p>
            <a:r>
              <a:rPr lang="zh-CN" altLang="en-US" b="1" dirty="0"/>
              <a:t>焦距增大</a:t>
            </a:r>
          </a:p>
        </p:txBody>
      </p:sp>
      <p:sp>
        <p:nvSpPr>
          <p:cNvPr id="12" name="箭头: 下 11"/>
          <p:cNvSpPr/>
          <p:nvPr/>
        </p:nvSpPr>
        <p:spPr>
          <a:xfrm>
            <a:off x="7154350" y="2384317"/>
            <a:ext cx="311679" cy="569295"/>
          </a:xfrm>
          <a:prstGeom prst="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8786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平面几何投影的分类</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a:t>
            </a:fld>
            <a:endParaRPr lang="zh-CN" altLang="en-US"/>
          </a:p>
        </p:txBody>
      </p:sp>
      <p:pic>
        <p:nvPicPr>
          <p:cNvPr id="5" name="图片 4"/>
          <p:cNvPicPr>
            <a:picLocks noChangeAspect="1"/>
          </p:cNvPicPr>
          <p:nvPr/>
        </p:nvPicPr>
        <p:blipFill>
          <a:blip r:embed="rId2"/>
          <a:stretch>
            <a:fillRect/>
          </a:stretch>
        </p:blipFill>
        <p:spPr>
          <a:xfrm>
            <a:off x="155121" y="1347144"/>
            <a:ext cx="8693251" cy="4804734"/>
          </a:xfrm>
          <a:prstGeom prst="rect">
            <a:avLst/>
          </a:prstGeom>
        </p:spPr>
      </p:pic>
    </p:spTree>
    <p:extLst>
      <p:ext uri="{BB962C8B-B14F-4D97-AF65-F5344CB8AC3E}">
        <p14:creationId xmlns:p14="http://schemas.microsoft.com/office/powerpoint/2010/main" val="1458776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197869" y="2589750"/>
            <a:ext cx="6599652" cy="1780997"/>
          </a:xfrm>
          <a:prstGeom prst="rect">
            <a:avLst/>
          </a:prstGeom>
        </p:spPr>
      </p:pic>
      <p:sp>
        <p:nvSpPr>
          <p:cNvPr id="2" name="标题 1"/>
          <p:cNvSpPr>
            <a:spLocks noGrp="1"/>
          </p:cNvSpPr>
          <p:nvPr>
            <p:ph type="title"/>
          </p:nvPr>
        </p:nvSpPr>
        <p:spPr/>
        <p:txBody>
          <a:bodyPr/>
          <a:lstStyle/>
          <a:p>
            <a:r>
              <a:rPr lang="zh-CN" altLang="en-US" dirty="0"/>
              <a:t>简单透视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透视投影的概念</a:t>
                </a:r>
                <a:endParaRPr lang="en-US" altLang="zh-CN" sz="2400" dirty="0"/>
              </a:p>
              <a:p>
                <a:pPr lvl="1">
                  <a:buClr>
                    <a:schemeClr val="tx1"/>
                  </a:buClr>
                </a:pPr>
                <a:r>
                  <a:rPr lang="zh-CN" altLang="en-US" sz="1800" dirty="0"/>
                  <a:t>投影中心在原点</a:t>
                </a:r>
                <a:endParaRPr lang="en-US" altLang="zh-CN" sz="1800" dirty="0"/>
              </a:p>
              <a:p>
                <a:pPr lvl="1">
                  <a:buClr>
                    <a:schemeClr val="tx1"/>
                  </a:buClr>
                </a:pPr>
                <a:r>
                  <a:rPr lang="zh-CN" altLang="en-US" sz="1800" dirty="0"/>
                  <a:t>投影平面为</a:t>
                </a:r>
                <a14:m>
                  <m:oMath xmlns:m="http://schemas.openxmlformats.org/officeDocument/2006/math">
                    <m:r>
                      <a:rPr lang="en-US" altLang="zh-CN" sz="1800" i="1" dirty="0" smtClean="0">
                        <a:latin typeface="Cambria Math" charset="0"/>
                      </a:rPr>
                      <m:t>𝑧</m:t>
                    </m:r>
                    <m:r>
                      <a:rPr lang="en-US" altLang="zh-CN" sz="1800" i="1" dirty="0" smtClean="0">
                        <a:latin typeface="Cambria Math" charset="0"/>
                      </a:rPr>
                      <m:t>=</m:t>
                    </m:r>
                    <m:r>
                      <a:rPr lang="en-US" altLang="zh-CN" sz="1800" i="1" dirty="0" smtClean="0">
                        <a:latin typeface="Cambria Math" charset="0"/>
                      </a:rPr>
                      <m:t>𝑑</m:t>
                    </m:r>
                    <m:r>
                      <a:rPr lang="en-US" altLang="zh-CN" sz="1800" i="1" dirty="0" smtClean="0">
                        <a:latin typeface="Cambria Math" charset="0"/>
                      </a:rPr>
                      <m:t>, </m:t>
                    </m:r>
                    <m:r>
                      <a:rPr lang="en-US" altLang="zh-CN" sz="1800" i="1" dirty="0" smtClean="0">
                        <a:latin typeface="Cambria Math" charset="0"/>
                      </a:rPr>
                      <m:t>𝑑</m:t>
                    </m:r>
                    <m:r>
                      <a:rPr lang="en-US" altLang="zh-CN" sz="1800" i="1" dirty="0" smtClean="0">
                        <a:latin typeface="Cambria Math" charset="0"/>
                      </a:rPr>
                      <m:t>&lt;0</m:t>
                    </m:r>
                  </m:oMath>
                </a14:m>
                <a:endParaRPr lang="en-US" altLang="zh-CN" sz="1800" dirty="0"/>
              </a:p>
              <a:p>
                <a:pPr lvl="1">
                  <a:buClr>
                    <a:schemeClr val="tx1"/>
                  </a:buClr>
                </a:pPr>
                <a:r>
                  <a:rPr lang="zh-CN" altLang="en-US" sz="1800" dirty="0"/>
                  <a:t>近大远小</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r>
                  <a:rPr lang="zh-CN" altLang="en-US" sz="2400" dirty="0"/>
                  <a:t>透视方程：</a:t>
                </a:r>
                <a:endParaRPr lang="en-US" altLang="zh-CN"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pic>
        <p:nvPicPr>
          <p:cNvPr id="14" name="图片 13"/>
          <p:cNvPicPr>
            <a:picLocks noChangeAspect="1"/>
          </p:cNvPicPr>
          <p:nvPr/>
        </p:nvPicPr>
        <p:blipFill>
          <a:blip r:embed="rId4"/>
          <a:stretch>
            <a:fillRect/>
          </a:stretch>
        </p:blipFill>
        <p:spPr>
          <a:xfrm>
            <a:off x="1592948" y="5010661"/>
            <a:ext cx="1284362" cy="1679578"/>
          </a:xfrm>
          <a:prstGeom prst="rect">
            <a:avLst/>
          </a:prstGeom>
        </p:spPr>
      </p:pic>
      <p:pic>
        <p:nvPicPr>
          <p:cNvPr id="15" name="图片 14"/>
          <p:cNvPicPr>
            <a:picLocks noChangeAspect="1"/>
          </p:cNvPicPr>
          <p:nvPr/>
        </p:nvPicPr>
        <p:blipFill>
          <a:blip r:embed="rId5"/>
          <a:stretch>
            <a:fillRect/>
          </a:stretch>
        </p:blipFill>
        <p:spPr>
          <a:xfrm>
            <a:off x="3419988" y="4986851"/>
            <a:ext cx="3975600" cy="1623945"/>
          </a:xfrm>
          <a:prstGeom prst="rect">
            <a:avLst/>
          </a:prstGeom>
        </p:spPr>
      </p:pic>
      <p:sp>
        <p:nvSpPr>
          <p:cNvPr id="16" name="文本框 15"/>
          <p:cNvSpPr txBox="1"/>
          <p:nvPr/>
        </p:nvSpPr>
        <p:spPr>
          <a:xfrm>
            <a:off x="5121773" y="4617519"/>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齐次坐标表达</a:t>
            </a:r>
          </a:p>
        </p:txBody>
      </p:sp>
    </p:spTree>
    <p:extLst>
      <p:ext uri="{BB962C8B-B14F-4D97-AF65-F5344CB8AC3E}">
        <p14:creationId xmlns:p14="http://schemas.microsoft.com/office/powerpoint/2010/main" val="502999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透视除法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如果</a:t>
                </a:r>
                <a14:m>
                  <m:oMath xmlns:m="http://schemas.openxmlformats.org/officeDocument/2006/math">
                    <m:r>
                      <a:rPr lang="en-US" altLang="zh-CN" sz="2400" i="1" dirty="0" smtClean="0">
                        <a:latin typeface="Cambria Math" charset="0"/>
                      </a:rPr>
                      <m:t>𝑤</m:t>
                    </m:r>
                    <m:r>
                      <a:rPr lang="en-US" altLang="zh-CN" sz="2400" i="1" dirty="0" smtClean="0">
                        <a:latin typeface="Cambria Math" charset="0"/>
                      </a:rPr>
                      <m:t>≠1</m:t>
                    </m:r>
                  </m:oMath>
                </a14:m>
                <a:r>
                  <a:rPr lang="en-US" altLang="zh-CN" sz="2400" dirty="0"/>
                  <a:t>, </a:t>
                </a:r>
                <a:r>
                  <a:rPr lang="zh-CN" altLang="en-US" sz="2400" dirty="0"/>
                  <a:t>那么必须从齐次坐标中除以</a:t>
                </a:r>
                <a14:m>
                  <m:oMath xmlns:m="http://schemas.openxmlformats.org/officeDocument/2006/math">
                    <m:r>
                      <a:rPr lang="en-US" altLang="zh-CN" sz="2400" i="1" dirty="0" smtClean="0">
                        <a:latin typeface="Cambria Math" charset="0"/>
                      </a:rPr>
                      <m:t>𝑤</m:t>
                    </m:r>
                  </m:oMath>
                </a14:m>
                <a:r>
                  <a:rPr lang="zh-CN" altLang="en-US" sz="2400" dirty="0"/>
                  <a:t>而得到所表示</a:t>
                </a:r>
                <a:endParaRPr lang="en-US" altLang="zh-CN" sz="2400" dirty="0"/>
              </a:p>
              <a:p>
                <a:pPr marL="0" indent="0">
                  <a:buNone/>
                </a:pPr>
                <a:r>
                  <a:rPr lang="en-US" altLang="zh-CN" sz="2400" dirty="0"/>
                  <a:t>    </a:t>
                </a:r>
                <a:r>
                  <a:rPr lang="zh-CN" altLang="en-US" sz="2400" dirty="0"/>
                  <a:t>的点，这就是透视除法</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54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21</a:t>
            </a:fld>
            <a:endParaRPr lang="zh-CN" altLang="en-US"/>
          </a:p>
        </p:txBody>
      </p:sp>
      <p:pic>
        <p:nvPicPr>
          <p:cNvPr id="6" name="图片 5"/>
          <p:cNvPicPr>
            <a:picLocks noChangeAspect="1"/>
          </p:cNvPicPr>
          <p:nvPr/>
        </p:nvPicPr>
        <p:blipFill>
          <a:blip r:embed="rId3"/>
          <a:stretch>
            <a:fillRect/>
          </a:stretch>
        </p:blipFill>
        <p:spPr>
          <a:xfrm>
            <a:off x="746159" y="2615033"/>
            <a:ext cx="7940701" cy="963533"/>
          </a:xfrm>
          <a:prstGeom prst="rect">
            <a:avLst/>
          </a:prstGeom>
        </p:spPr>
      </p:pic>
      <p:pic>
        <p:nvPicPr>
          <p:cNvPr id="8" name="图片 7"/>
          <p:cNvPicPr>
            <a:picLocks noChangeAspect="1"/>
          </p:cNvPicPr>
          <p:nvPr/>
        </p:nvPicPr>
        <p:blipFill>
          <a:blip r:embed="rId4"/>
          <a:stretch>
            <a:fillRect/>
          </a:stretch>
        </p:blipFill>
        <p:spPr>
          <a:xfrm>
            <a:off x="1561941" y="4046957"/>
            <a:ext cx="2095658" cy="2280860"/>
          </a:xfrm>
          <a:prstGeom prst="rect">
            <a:avLst/>
          </a:prstGeom>
        </p:spPr>
      </p:pic>
      <p:pic>
        <p:nvPicPr>
          <p:cNvPr id="9" name="图片 8"/>
          <p:cNvPicPr>
            <a:picLocks noChangeAspect="1"/>
          </p:cNvPicPr>
          <p:nvPr/>
        </p:nvPicPr>
        <p:blipFill>
          <a:blip r:embed="rId5"/>
          <a:stretch>
            <a:fillRect/>
          </a:stretch>
        </p:blipFill>
        <p:spPr>
          <a:xfrm>
            <a:off x="5395078" y="3969498"/>
            <a:ext cx="2274450" cy="2435778"/>
          </a:xfrm>
          <a:prstGeom prst="rect">
            <a:avLst/>
          </a:prstGeom>
        </p:spPr>
      </p:pic>
      <p:sp>
        <p:nvSpPr>
          <p:cNvPr id="10" name="箭头: 右 9"/>
          <p:cNvSpPr/>
          <p:nvPr/>
        </p:nvSpPr>
        <p:spPr>
          <a:xfrm>
            <a:off x="4241837" y="4912664"/>
            <a:ext cx="614837" cy="549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93502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390127" y="3533666"/>
            <a:ext cx="5219828" cy="3141771"/>
          </a:xfrm>
          <a:prstGeom prst="rect">
            <a:avLst/>
          </a:prstGeom>
        </p:spPr>
      </p:pic>
      <p:sp>
        <p:nvSpPr>
          <p:cNvPr id="2" name="标题 1"/>
          <p:cNvSpPr>
            <a:spLocks noGrp="1"/>
          </p:cNvSpPr>
          <p:nvPr>
            <p:ph type="title"/>
          </p:nvPr>
        </p:nvSpPr>
        <p:spPr/>
        <p:txBody>
          <a:bodyPr/>
          <a:lstStyle/>
          <a:p>
            <a:r>
              <a:rPr lang="en-US" altLang="zh-CN" dirty="0"/>
              <a:t>OpenGL</a:t>
            </a:r>
            <a:r>
              <a:rPr lang="zh-CN" altLang="en-US" dirty="0"/>
              <a:t>的透视投影</a:t>
            </a:r>
          </a:p>
        </p:txBody>
      </p:sp>
      <p:sp>
        <p:nvSpPr>
          <p:cNvPr id="3" name="内容占位符 2"/>
          <p:cNvSpPr>
            <a:spLocks noGrp="1"/>
          </p:cNvSpPr>
          <p:nvPr>
            <p:ph idx="1"/>
          </p:nvPr>
        </p:nvSpPr>
        <p:spPr/>
        <p:txBody>
          <a:bodyPr>
            <a:normAutofit/>
          </a:bodyPr>
          <a:lstStyle/>
          <a:p>
            <a:r>
              <a:rPr lang="zh-CN" altLang="en-US" dirty="0"/>
              <a:t>可视范围</a:t>
            </a:r>
            <a:endParaRPr lang="en-US" altLang="zh-CN" sz="2400" dirty="0"/>
          </a:p>
          <a:p>
            <a:pPr lvl="1">
              <a:buClr>
                <a:schemeClr val="tx1"/>
              </a:buClr>
            </a:pPr>
            <a:r>
              <a:rPr lang="zh-CN" altLang="en-US" sz="1800" dirty="0"/>
              <a:t>只有位于视角内的对象才会出</a:t>
            </a:r>
          </a:p>
          <a:p>
            <a:pPr marL="457200" lvl="1" indent="0">
              <a:buClr>
                <a:schemeClr val="tx1"/>
              </a:buClr>
              <a:buNone/>
            </a:pPr>
            <a:r>
              <a:rPr lang="zh-CN" altLang="en-US" sz="1800" dirty="0"/>
              <a:t>   现在视图中</a:t>
            </a:r>
            <a:endParaRPr lang="en-US" altLang="zh-CN" dirty="0"/>
          </a:p>
          <a:p>
            <a:endParaRPr lang="en-US" altLang="zh-CN" sz="3000" dirty="0"/>
          </a:p>
          <a:p>
            <a:r>
              <a:rPr lang="zh-CN" altLang="en-US" dirty="0"/>
              <a:t>视见体</a:t>
            </a:r>
            <a:endParaRPr lang="en-US" altLang="zh-CN" dirty="0"/>
          </a:p>
          <a:p>
            <a:pPr lvl="1">
              <a:buClr>
                <a:schemeClr val="tx1"/>
              </a:buClr>
            </a:pPr>
            <a:r>
              <a:rPr lang="zh-CN" altLang="en-US" sz="1800" dirty="0"/>
              <a:t>若胶卷是矩形的，那么由视角张成</a:t>
            </a:r>
            <a:endParaRPr lang="en-US" altLang="zh-CN" sz="1800" dirty="0"/>
          </a:p>
          <a:p>
            <a:pPr marL="457200" lvl="1" indent="0">
              <a:buClr>
                <a:schemeClr val="tx1"/>
              </a:buClr>
              <a:buNone/>
            </a:pPr>
            <a:r>
              <a:rPr lang="zh-CN" altLang="en-US" sz="1800" dirty="0"/>
              <a:t>    一个半无穷的棱台，这称为视见体</a:t>
            </a:r>
          </a:p>
          <a:p>
            <a:pPr lvl="1">
              <a:buClr>
                <a:schemeClr val="tx1"/>
              </a:buClr>
            </a:pPr>
            <a:r>
              <a:rPr lang="zh-CN" altLang="en-US" sz="1800" dirty="0"/>
              <a:t>其顶点就是</a:t>
            </a:r>
            <a:r>
              <a:rPr lang="en-US" altLang="zh-CN" sz="1800" dirty="0"/>
              <a:t>COP</a:t>
            </a:r>
          </a:p>
          <a:p>
            <a:pPr lvl="1">
              <a:buClr>
                <a:schemeClr val="tx1"/>
              </a:buClr>
            </a:pPr>
            <a:r>
              <a:rPr lang="zh-CN" altLang="en-US" sz="1800" dirty="0"/>
              <a:t>但实际的视景体通常有前后裁剪面</a:t>
            </a:r>
          </a:p>
          <a:p>
            <a:pPr lvl="1">
              <a:buClr>
                <a:schemeClr val="tx1"/>
              </a:buClr>
            </a:pPr>
            <a:r>
              <a:rPr lang="zh-CN" altLang="en-US" sz="1800" dirty="0"/>
              <a:t>不在视景体内的物体被裁剪掉</a:t>
            </a:r>
            <a:endParaRPr lang="en-US" altLang="zh-CN" dirty="0"/>
          </a:p>
          <a:p>
            <a:pPr lvl="1">
              <a:buClr>
                <a:schemeClr val="tx1"/>
              </a:buClr>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pic>
        <p:nvPicPr>
          <p:cNvPr id="5" name="图片 4"/>
          <p:cNvPicPr>
            <a:picLocks noChangeAspect="1"/>
          </p:cNvPicPr>
          <p:nvPr/>
        </p:nvPicPr>
        <p:blipFill>
          <a:blip r:embed="rId3"/>
          <a:stretch>
            <a:fillRect/>
          </a:stretch>
        </p:blipFill>
        <p:spPr>
          <a:xfrm>
            <a:off x="5379883" y="628650"/>
            <a:ext cx="3230072" cy="2877273"/>
          </a:xfrm>
          <a:prstGeom prst="rect">
            <a:avLst/>
          </a:prstGeom>
        </p:spPr>
      </p:pic>
    </p:spTree>
    <p:extLst>
      <p:ext uri="{BB962C8B-B14F-4D97-AF65-F5344CB8AC3E}">
        <p14:creationId xmlns:p14="http://schemas.microsoft.com/office/powerpoint/2010/main" val="3171541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368921" y="905208"/>
            <a:ext cx="4775079" cy="2567054"/>
          </a:xfrm>
          <a:prstGeom prst="rect">
            <a:avLst/>
          </a:prstGeom>
        </p:spPr>
      </p:pic>
      <p:pic>
        <p:nvPicPr>
          <p:cNvPr id="8" name="图片 7"/>
          <p:cNvPicPr>
            <a:picLocks noChangeAspect="1"/>
          </p:cNvPicPr>
          <p:nvPr/>
        </p:nvPicPr>
        <p:blipFill>
          <a:blip r:embed="rId3"/>
          <a:stretch>
            <a:fillRect/>
          </a:stretch>
        </p:blipFill>
        <p:spPr>
          <a:xfrm>
            <a:off x="4186981" y="3434628"/>
            <a:ext cx="4171455" cy="3181546"/>
          </a:xfrm>
          <a:prstGeom prst="rect">
            <a:avLst/>
          </a:prstGeom>
        </p:spPr>
      </p:pic>
      <p:sp>
        <p:nvSpPr>
          <p:cNvPr id="2" name="标题 1"/>
          <p:cNvSpPr>
            <a:spLocks noGrp="1"/>
          </p:cNvSpPr>
          <p:nvPr>
            <p:ph type="title"/>
          </p:nvPr>
        </p:nvSpPr>
        <p:spPr/>
        <p:txBody>
          <a:bodyPr/>
          <a:lstStyle/>
          <a:p>
            <a:r>
              <a:rPr lang="en-US" altLang="zh-CN" dirty="0"/>
              <a:t>OpenGL</a:t>
            </a:r>
            <a:r>
              <a:rPr lang="zh-CN" altLang="en-US" dirty="0"/>
              <a:t>的透视投影函数</a:t>
            </a:r>
          </a:p>
        </p:txBody>
      </p:sp>
      <p:sp>
        <p:nvSpPr>
          <p:cNvPr id="3" name="内容占位符 2"/>
          <p:cNvSpPr>
            <a:spLocks noGrp="1"/>
          </p:cNvSpPr>
          <p:nvPr>
            <p:ph idx="1"/>
          </p:nvPr>
        </p:nvSpPr>
        <p:spPr/>
        <p:txBody>
          <a:bodyPr>
            <a:normAutofit/>
          </a:bodyPr>
          <a:lstStyle/>
          <a:p>
            <a:r>
              <a:rPr lang="zh-CN" altLang="en-US" dirty="0"/>
              <a:t>视见体函数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透视函数：</a:t>
            </a:r>
            <a:r>
              <a:rPr lang="en-US" altLang="zh-CN" dirty="0"/>
              <a:t>  </a:t>
            </a:r>
          </a:p>
          <a:p>
            <a:endParaRPr lang="en-US" altLang="zh-CN" dirty="0"/>
          </a:p>
          <a:p>
            <a:pPr marL="457200" lvl="1" indent="0">
              <a:buClr>
                <a:schemeClr val="tx1"/>
              </a:buClr>
              <a:buNone/>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sp>
        <p:nvSpPr>
          <p:cNvPr id="5" name="矩形 4"/>
          <p:cNvSpPr/>
          <p:nvPr/>
        </p:nvSpPr>
        <p:spPr>
          <a:xfrm>
            <a:off x="764750" y="1938726"/>
            <a:ext cx="3980985"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7" name="矩形 6"/>
          <p:cNvSpPr/>
          <p:nvPr/>
        </p:nvSpPr>
        <p:spPr>
          <a:xfrm>
            <a:off x="764748" y="4941842"/>
            <a:ext cx="4575347"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p>
          <a:p>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p>
          <a:p>
            <a:r>
              <a:rPr lang="en-US" altLang="zh-CN" b="1" dirty="0">
                <a:latin typeface="ZztexMono-Regular"/>
              </a:rPr>
              <a:t>	</a:t>
            </a:r>
            <a:r>
              <a:rPr lang="zh-CN" altLang="en-US" b="1">
                <a:latin typeface="ZztexMono-Regular"/>
              </a:rPr>
              <a:t>         </a:t>
            </a:r>
            <a:r>
              <a:rPr lang="en-US" altLang="zh-CN" b="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Tree>
    <p:extLst>
      <p:ext uri="{BB962C8B-B14F-4D97-AF65-F5344CB8AC3E}">
        <p14:creationId xmlns:p14="http://schemas.microsoft.com/office/powerpoint/2010/main" val="3140251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5162842" y="1506818"/>
            <a:ext cx="2460224" cy="2005651"/>
          </a:xfrm>
          <a:prstGeom prst="rect">
            <a:avLst/>
          </a:prstGeom>
        </p:spPr>
      </p:pic>
      <p:sp>
        <p:nvSpPr>
          <p:cNvPr id="2" name="标题 1"/>
          <p:cNvSpPr>
            <a:spLocks noGrp="1"/>
          </p:cNvSpPr>
          <p:nvPr>
            <p:ph type="title"/>
          </p:nvPr>
        </p:nvSpPr>
        <p:spPr/>
        <p:txBody>
          <a:bodyPr/>
          <a:lstStyle/>
          <a:p>
            <a:r>
              <a:rPr lang="zh-CN" altLang="en-US" dirty="0"/>
              <a:t>透视规范化</a:t>
            </a:r>
          </a:p>
        </p:txBody>
      </p:sp>
      <p:sp>
        <p:nvSpPr>
          <p:cNvPr id="3" name="内容占位符 2"/>
          <p:cNvSpPr>
            <a:spLocks noGrp="1"/>
          </p:cNvSpPr>
          <p:nvPr>
            <p:ph idx="1"/>
          </p:nvPr>
        </p:nvSpPr>
        <p:spPr/>
        <p:txBody>
          <a:bodyPr/>
          <a:lstStyle/>
          <a:p>
            <a:r>
              <a:rPr lang="zh-CN" altLang="en-US" dirty="0"/>
              <a:t>导出透视规范化矩阵：</a:t>
            </a:r>
            <a:endParaRPr lang="en-US" altLang="zh-CN" sz="12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24</a:t>
            </a:fld>
            <a:endParaRPr lang="zh-CN" altLang="en-US"/>
          </a:p>
        </p:txBody>
      </p:sp>
      <p:pic>
        <p:nvPicPr>
          <p:cNvPr id="10" name="图片 9"/>
          <p:cNvPicPr>
            <a:picLocks noChangeAspect="1"/>
          </p:cNvPicPr>
          <p:nvPr/>
        </p:nvPicPr>
        <p:blipFill>
          <a:blip r:embed="rId3"/>
          <a:stretch>
            <a:fillRect/>
          </a:stretch>
        </p:blipFill>
        <p:spPr>
          <a:xfrm>
            <a:off x="5848548" y="3846920"/>
            <a:ext cx="1774518" cy="1027317"/>
          </a:xfrm>
          <a:prstGeom prst="rect">
            <a:avLst/>
          </a:prstGeom>
        </p:spPr>
      </p:pic>
      <p:pic>
        <p:nvPicPr>
          <p:cNvPr id="11" name="图片 10"/>
          <p:cNvPicPr>
            <a:picLocks noChangeAspect="1"/>
          </p:cNvPicPr>
          <p:nvPr/>
        </p:nvPicPr>
        <p:blipFill>
          <a:blip r:embed="rId4"/>
          <a:stretch>
            <a:fillRect/>
          </a:stretch>
        </p:blipFill>
        <p:spPr>
          <a:xfrm>
            <a:off x="7851086" y="3705239"/>
            <a:ext cx="1174463" cy="1284131"/>
          </a:xfrm>
          <a:prstGeom prst="rect">
            <a:avLst/>
          </a:prstGeom>
        </p:spPr>
      </p:pic>
      <p:grpSp>
        <p:nvGrpSpPr>
          <p:cNvPr id="23" name="组合 22"/>
          <p:cNvGrpSpPr/>
          <p:nvPr/>
        </p:nvGrpSpPr>
        <p:grpSpPr>
          <a:xfrm>
            <a:off x="1048327" y="5290348"/>
            <a:ext cx="1982621" cy="1394346"/>
            <a:chOff x="1492905" y="4961378"/>
            <a:chExt cx="1982621" cy="1394346"/>
          </a:xfrm>
        </p:grpSpPr>
        <p:pic>
          <p:nvPicPr>
            <p:cNvPr id="12" name="图片 11"/>
            <p:cNvPicPr>
              <a:picLocks noChangeAspect="1"/>
            </p:cNvPicPr>
            <p:nvPr/>
          </p:nvPicPr>
          <p:blipFill>
            <a:blip r:embed="rId5"/>
            <a:stretch>
              <a:fillRect/>
            </a:stretch>
          </p:blipFill>
          <p:spPr>
            <a:xfrm>
              <a:off x="1492905" y="4961378"/>
              <a:ext cx="1982621" cy="676800"/>
            </a:xfrm>
            <a:prstGeom prst="rect">
              <a:avLst/>
            </a:prstGeom>
          </p:spPr>
        </p:pic>
        <p:pic>
          <p:nvPicPr>
            <p:cNvPr id="13" name="图片 12"/>
            <p:cNvPicPr>
              <a:picLocks noChangeAspect="1"/>
            </p:cNvPicPr>
            <p:nvPr/>
          </p:nvPicPr>
          <p:blipFill>
            <a:blip r:embed="rId6"/>
            <a:stretch>
              <a:fillRect/>
            </a:stretch>
          </p:blipFill>
          <p:spPr>
            <a:xfrm>
              <a:off x="1492905" y="5680686"/>
              <a:ext cx="1962087" cy="675038"/>
            </a:xfrm>
            <a:prstGeom prst="rect">
              <a:avLst/>
            </a:prstGeom>
          </p:spPr>
        </p:pic>
      </p:grpSp>
      <p:grpSp>
        <p:nvGrpSpPr>
          <p:cNvPr id="22" name="组合 21"/>
          <p:cNvGrpSpPr/>
          <p:nvPr/>
        </p:nvGrpSpPr>
        <p:grpSpPr>
          <a:xfrm>
            <a:off x="825098" y="3599722"/>
            <a:ext cx="4774477" cy="1429743"/>
            <a:chOff x="565288" y="3342928"/>
            <a:chExt cx="4950338" cy="1482406"/>
          </a:xfrm>
        </p:grpSpPr>
        <p:pic>
          <p:nvPicPr>
            <p:cNvPr id="7" name="图片 6"/>
            <p:cNvPicPr>
              <a:picLocks noChangeAspect="1"/>
            </p:cNvPicPr>
            <p:nvPr/>
          </p:nvPicPr>
          <p:blipFill>
            <a:blip r:embed="rId7"/>
            <a:stretch>
              <a:fillRect/>
            </a:stretch>
          </p:blipFill>
          <p:spPr>
            <a:xfrm>
              <a:off x="565288" y="3342928"/>
              <a:ext cx="4950338" cy="1482406"/>
            </a:xfrm>
            <a:prstGeom prst="rect">
              <a:avLst/>
            </a:prstGeom>
          </p:spPr>
        </p:pic>
        <p:pic>
          <p:nvPicPr>
            <p:cNvPr id="18" name="图片 17"/>
            <p:cNvPicPr>
              <a:picLocks noChangeAspect="1"/>
            </p:cNvPicPr>
            <p:nvPr/>
          </p:nvPicPr>
          <p:blipFill>
            <a:blip r:embed="rId8"/>
            <a:stretch>
              <a:fillRect/>
            </a:stretch>
          </p:blipFill>
          <p:spPr>
            <a:xfrm>
              <a:off x="4546508" y="3460160"/>
              <a:ext cx="97792" cy="97478"/>
            </a:xfrm>
            <a:prstGeom prst="rect">
              <a:avLst/>
            </a:prstGeom>
          </p:spPr>
        </p:pic>
        <p:pic>
          <p:nvPicPr>
            <p:cNvPr id="19" name="图片 18"/>
            <p:cNvPicPr>
              <a:picLocks noChangeAspect="1"/>
            </p:cNvPicPr>
            <p:nvPr/>
          </p:nvPicPr>
          <p:blipFill>
            <a:blip r:embed="rId8"/>
            <a:stretch>
              <a:fillRect/>
            </a:stretch>
          </p:blipFill>
          <p:spPr>
            <a:xfrm>
              <a:off x="4497612" y="4628267"/>
              <a:ext cx="97792" cy="97478"/>
            </a:xfrm>
            <a:prstGeom prst="rect">
              <a:avLst/>
            </a:prstGeom>
          </p:spPr>
        </p:pic>
        <p:pic>
          <p:nvPicPr>
            <p:cNvPr id="20" name="图片 19"/>
            <p:cNvPicPr>
              <a:picLocks noChangeAspect="1"/>
            </p:cNvPicPr>
            <p:nvPr/>
          </p:nvPicPr>
          <p:blipFill>
            <a:blip r:embed="rId8"/>
            <a:stretch>
              <a:fillRect/>
            </a:stretch>
          </p:blipFill>
          <p:spPr>
            <a:xfrm>
              <a:off x="5238875" y="4034332"/>
              <a:ext cx="97792" cy="97478"/>
            </a:xfrm>
            <a:prstGeom prst="rect">
              <a:avLst/>
            </a:prstGeom>
          </p:spPr>
        </p:pic>
        <p:pic>
          <p:nvPicPr>
            <p:cNvPr id="21" name="图片 20"/>
            <p:cNvPicPr>
              <a:picLocks noChangeAspect="1"/>
            </p:cNvPicPr>
            <p:nvPr/>
          </p:nvPicPr>
          <p:blipFill>
            <a:blip r:embed="rId8"/>
            <a:stretch>
              <a:fillRect/>
            </a:stretch>
          </p:blipFill>
          <p:spPr>
            <a:xfrm>
              <a:off x="3763618" y="4041307"/>
              <a:ext cx="97792" cy="97478"/>
            </a:xfrm>
            <a:prstGeom prst="rect">
              <a:avLst/>
            </a:prstGeom>
          </p:spPr>
        </p:pic>
      </p:grpSp>
      <p:sp>
        <p:nvSpPr>
          <p:cNvPr id="24" name="Rectangle 23"/>
          <p:cNvSpPr/>
          <p:nvPr/>
        </p:nvSpPr>
        <p:spPr>
          <a:xfrm>
            <a:off x="6966208" y="4398379"/>
            <a:ext cx="568919" cy="23726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010563" y="5322470"/>
            <a:ext cx="2158582" cy="138576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2072289" y="2622732"/>
                <a:ext cx="95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𝑥</m:t>
                      </m:r>
                      <m:r>
                        <a:rPr lang="en-US" altLang="zh-CN" b="0" i="1" smtClean="0">
                          <a:latin typeface="Cambria Math" charset="0"/>
                        </a:rPr>
                        <m:t>=±</m:t>
                      </m:r>
                      <m:r>
                        <a:rPr lang="en-US" altLang="zh-CN" b="0" i="1" smtClean="0">
                          <a:latin typeface="Cambria Math" charset="0"/>
                          <a:ea typeface="Cambria Math" charset="0"/>
                          <a:cs typeface="Cambria Math" charset="0"/>
                        </a:rPr>
                        <m:t>𝑧</m:t>
                      </m:r>
                    </m:oMath>
                  </m:oMathPara>
                </a14:m>
                <a:endParaRPr lang="en-US" altLang="zh-CN" b="0" dirty="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72289" y="2622732"/>
                <a:ext cx="958659" cy="369332"/>
              </a:xfrm>
              <a:prstGeom prst="rect">
                <a:avLst/>
              </a:prstGeom>
              <a:blipFill rotWithShape="0">
                <a:blip r:embed="rId10"/>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072289" y="2980307"/>
                <a:ext cx="95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𝑦</m:t>
                      </m:r>
                      <m:r>
                        <a:rPr lang="en-US" altLang="zh-CN" b="0" i="1" smtClean="0">
                          <a:latin typeface="Cambria Math" charset="0"/>
                        </a:rPr>
                        <m:t>=±</m:t>
                      </m:r>
                      <m:r>
                        <a:rPr lang="en-US" altLang="zh-CN" b="0" i="1" smtClean="0">
                          <a:latin typeface="Cambria Math" charset="0"/>
                          <a:ea typeface="Cambria Math" charset="0"/>
                          <a:cs typeface="Cambria Math" charset="0"/>
                        </a:rPr>
                        <m:t>𝑧</m:t>
                      </m:r>
                    </m:oMath>
                  </m:oMathPara>
                </a14:m>
                <a:endParaRPr lang="en-US" altLang="zh-CN" b="0" dirty="0">
                  <a:ea typeface="Cambria Math" charset="0"/>
                  <a:cs typeface="Cambria Math"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072289" y="2980307"/>
                <a:ext cx="958659" cy="369332"/>
              </a:xfrm>
              <a:prstGeom prst="rect">
                <a:avLst/>
              </a:prstGeom>
              <a:blipFill rotWithShape="0">
                <a:blip r:embed="rId11"/>
                <a:stretch>
                  <a:fillRect b="-6667"/>
                </a:stretch>
              </a:blipFill>
            </p:spPr>
            <p:txBody>
              <a:bodyPr/>
              <a:lstStyle/>
              <a:p>
                <a:r>
                  <a:rPr lang="en-US">
                    <a:noFill/>
                  </a:rPr>
                  <a:t> </a:t>
                </a:r>
              </a:p>
            </p:txBody>
          </p:sp>
        </mc:Fallback>
      </mc:AlternateContent>
      <p:sp>
        <p:nvSpPr>
          <p:cNvPr id="9" name="TextBox 8"/>
          <p:cNvSpPr txBox="1"/>
          <p:nvPr/>
        </p:nvSpPr>
        <p:spPr>
          <a:xfrm>
            <a:off x="1318135" y="2988042"/>
            <a:ext cx="184731" cy="338554"/>
          </a:xfrm>
          <a:prstGeom prst="rect">
            <a:avLst/>
          </a:prstGeom>
          <a:noFill/>
        </p:spPr>
        <p:txBody>
          <a:bodyPr wrap="none" rtlCol="0">
            <a:spAutoFit/>
          </a:bodyPr>
          <a:lstStyle/>
          <a:p>
            <a:endParaRPr lang="en-US" sz="1600" dirty="0"/>
          </a:p>
        </p:txBody>
      </p:sp>
      <p:sp>
        <p:nvSpPr>
          <p:cNvPr id="28" name="Left-Right Arrow 27"/>
          <p:cNvSpPr/>
          <p:nvPr/>
        </p:nvSpPr>
        <p:spPr>
          <a:xfrm>
            <a:off x="3306726" y="5539563"/>
            <a:ext cx="322728" cy="1286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12"/>
          <a:stretch>
            <a:fillRect/>
          </a:stretch>
        </p:blipFill>
        <p:spPr>
          <a:xfrm>
            <a:off x="3909807" y="6177590"/>
            <a:ext cx="558800" cy="292100"/>
          </a:xfrm>
          <a:prstGeom prst="rect">
            <a:avLst/>
          </a:prstGeom>
        </p:spPr>
      </p:pic>
      <p:pic>
        <p:nvPicPr>
          <p:cNvPr id="36" name="Picture 35"/>
          <p:cNvPicPr>
            <a:picLocks noChangeAspect="1"/>
          </p:cNvPicPr>
          <p:nvPr/>
        </p:nvPicPr>
        <p:blipFill>
          <a:blip r:embed="rId13"/>
          <a:stretch>
            <a:fillRect/>
          </a:stretch>
        </p:blipFill>
        <p:spPr>
          <a:xfrm>
            <a:off x="3949529" y="5495398"/>
            <a:ext cx="609600" cy="266700"/>
          </a:xfrm>
          <a:prstGeom prst="rect">
            <a:avLst/>
          </a:prstGeom>
        </p:spPr>
      </p:pic>
      <p:sp>
        <p:nvSpPr>
          <p:cNvPr id="37" name="Left-Right Arrow 36"/>
          <p:cNvSpPr/>
          <p:nvPr/>
        </p:nvSpPr>
        <p:spPr>
          <a:xfrm>
            <a:off x="3306606" y="6292047"/>
            <a:ext cx="322728" cy="1286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5192540" y="5773183"/>
            <a:ext cx="350920" cy="472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1022097" y="1919305"/>
                <a:ext cx="3776996" cy="584775"/>
              </a:xfrm>
              <a:prstGeom prst="rect">
                <a:avLst/>
              </a:prstGeom>
              <a:noFill/>
            </p:spPr>
            <p:txBody>
              <a:bodyPr wrap="none" rtlCol="0">
                <a:spAutoFit/>
              </a:bodyPr>
              <a:lstStyle/>
              <a:p>
                <a:r>
                  <a:rPr lang="zh-CN" altLang="en-US" sz="1600" dirty="0"/>
                  <a:t>给定由下面</a:t>
                </a:r>
                <a:r>
                  <a:rPr lang="en-US" altLang="zh-CN" sz="1600" dirty="0"/>
                  <a:t>4</a:t>
                </a:r>
                <a:r>
                  <a:rPr lang="zh-CN" altLang="en-US" sz="1600" dirty="0"/>
                  <a:t>个平面构成的半无穷棱锥：</a:t>
                </a:r>
                <a:endParaRPr lang="en-US" altLang="zh-CN" sz="1600" dirty="0"/>
              </a:p>
              <a:p>
                <a:r>
                  <a:rPr lang="zh-CN" altLang="en-US" sz="1600" dirty="0"/>
                  <a:t>（侧面与投影平面夹角 </a:t>
                </a:r>
                <a:r>
                  <a:rPr lang="en-US" altLang="zh-CN" sz="1600" dirty="0"/>
                  <a:t>=</a:t>
                </a:r>
                <a:r>
                  <a:rPr lang="zh-CN" altLang="en-US" sz="1600" dirty="0"/>
                  <a:t> </a:t>
                </a:r>
                <a:r>
                  <a:rPr lang="en-US" altLang="zh-CN" sz="1600" dirty="0"/>
                  <a:t>45</a:t>
                </a:r>
                <a14:m>
                  <m:oMath xmlns:m="http://schemas.openxmlformats.org/officeDocument/2006/math">
                    <m:r>
                      <a:rPr lang="it-IT" altLang="zh-CN" sz="1600" i="1">
                        <a:latin typeface="Cambria Math" charset="0"/>
                        <a:ea typeface="Cambria Math" charset="0"/>
                        <a:cs typeface="Cambria Math" charset="0"/>
                      </a:rPr>
                      <m:t>°</m:t>
                    </m:r>
                    <m:r>
                      <a:rPr lang="zh-CN" altLang="en-US" sz="1600" i="1">
                        <a:latin typeface="Cambria Math" charset="0"/>
                        <a:ea typeface="Cambria Math" charset="0"/>
                        <a:cs typeface="Cambria Math" charset="0"/>
                      </a:rPr>
                      <m:t>）</m:t>
                    </m:r>
                  </m:oMath>
                </a14:m>
                <a:endParaRPr lang="en-US" sz="16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022097" y="1919305"/>
                <a:ext cx="3776996" cy="584775"/>
              </a:xfrm>
              <a:prstGeom prst="rect">
                <a:avLst/>
              </a:prstGeom>
              <a:blipFill rotWithShape="0">
                <a:blip r:embed="rId14"/>
                <a:stretch>
                  <a:fillRect l="-969" t="-5208" b="-135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232F8B-EA90-3E47-806E-6A3332C3459D}"/>
                  </a:ext>
                </a:extLst>
              </p:cNvPr>
              <p:cNvSpPr txBox="1"/>
              <p:nvPr/>
            </p:nvSpPr>
            <p:spPr>
              <a:xfrm>
                <a:off x="6042579" y="6063656"/>
                <a:ext cx="2046008"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r>
                            <a:rPr lang="zh-CN" altLang="en-US"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far</m:t>
                          </m:r>
                          <m:r>
                            <a:rPr lang="zh-CN" altLang="en-US"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near</m:t>
                          </m:r>
                        </m:num>
                        <m:den>
                          <m:r>
                            <m:rPr>
                              <m:sty m:val="p"/>
                            </m:rPr>
                            <a:rPr lang="en-US" altLang="zh-CN" b="0" i="0" smtClean="0">
                              <a:latin typeface="Cambria Math" panose="02040503050406030204" pitchFamily="18" charset="0"/>
                              <a:ea typeface="Cambria Math" panose="02040503050406030204" pitchFamily="18" charset="0"/>
                            </a:rPr>
                            <m:t>far</m:t>
                          </m:r>
                          <m:r>
                            <a:rPr lang="zh-CN" altLang="en-US"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r>
                            <m:rPr>
                              <m:sty m:val="p"/>
                            </m:rPr>
                            <a:rPr lang="en-US" altLang="zh-CN" i="0">
                              <a:latin typeface="Cambria Math" panose="02040503050406030204" pitchFamily="18" charset="0"/>
                              <a:ea typeface="Cambria Math" panose="02040503050406030204" pitchFamily="18" charset="0"/>
                            </a:rPr>
                            <m:t>near</m:t>
                          </m:r>
                        </m:den>
                      </m:f>
                    </m:oMath>
                  </m:oMathPara>
                </a14:m>
                <a:endParaRPr lang="en-US" dirty="0"/>
              </a:p>
            </p:txBody>
          </p:sp>
        </mc:Choice>
        <mc:Fallback xmlns="">
          <p:sp>
            <p:nvSpPr>
              <p:cNvPr id="5" name="TextBox 4">
                <a:extLst>
                  <a:ext uri="{FF2B5EF4-FFF2-40B4-BE49-F238E27FC236}">
                    <a16:creationId xmlns:a16="http://schemas.microsoft.com/office/drawing/2014/main" id="{14232F8B-EA90-3E47-806E-6A3332C3459D}"/>
                  </a:ext>
                </a:extLst>
              </p:cNvPr>
              <p:cNvSpPr txBox="1">
                <a:spLocks noRot="1" noChangeAspect="1" noMove="1" noResize="1" noEditPoints="1" noAdjustHandles="1" noChangeArrowheads="1" noChangeShapeType="1" noTextEdit="1"/>
              </p:cNvSpPr>
              <p:nvPr/>
            </p:nvSpPr>
            <p:spPr>
              <a:xfrm>
                <a:off x="6042579" y="6063656"/>
                <a:ext cx="2046008" cy="526554"/>
              </a:xfrm>
              <a:prstGeom prst="rect">
                <a:avLst/>
              </a:prstGeom>
              <a:blipFill>
                <a:blip r:embed="rId15"/>
                <a:stretch>
                  <a:fillRect l="-3704" r="-617"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61003523-360E-EB4C-A1BB-12732C933BE0}"/>
                  </a:ext>
                </a:extLst>
              </p:cNvPr>
              <p:cNvSpPr/>
              <p:nvPr/>
            </p:nvSpPr>
            <p:spPr>
              <a:xfrm>
                <a:off x="6001525" y="5351168"/>
                <a:ext cx="1987275" cy="61888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m:rPr>
                              <m:sty m:val="p"/>
                            </m:rPr>
                            <a:rPr lang="en-US" altLang="zh-CN" i="0">
                              <a:latin typeface="Cambria Math" panose="02040503050406030204" pitchFamily="18" charset="0"/>
                              <a:ea typeface="Cambria Math" panose="02040503050406030204" pitchFamily="18" charset="0"/>
                            </a:rPr>
                            <m:t>far</m:t>
                          </m:r>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near</m:t>
                          </m:r>
                        </m:num>
                        <m:den>
                          <m:r>
                            <m:rPr>
                              <m:sty m:val="p"/>
                            </m:rPr>
                            <a:rPr lang="en-US" altLang="zh-CN" i="1">
                              <a:latin typeface="Cambria Math" panose="02040503050406030204" pitchFamily="18" charset="0"/>
                              <a:ea typeface="Cambria Math" panose="02040503050406030204" pitchFamily="18" charset="0"/>
                            </a:rPr>
                            <m:t>far</m:t>
                          </m:r>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near</m:t>
                          </m:r>
                        </m:den>
                      </m:f>
                    </m:oMath>
                  </m:oMathPara>
                </a14:m>
                <a:endParaRPr lang="en-US" dirty="0"/>
              </a:p>
            </p:txBody>
          </p:sp>
        </mc:Choice>
        <mc:Fallback xmlns="">
          <p:sp>
            <p:nvSpPr>
              <p:cNvPr id="15" name="Rectangle 14">
                <a:extLst>
                  <a:ext uri="{FF2B5EF4-FFF2-40B4-BE49-F238E27FC236}">
                    <a16:creationId xmlns:a16="http://schemas.microsoft.com/office/drawing/2014/main" id="{61003523-360E-EB4C-A1BB-12732C933BE0}"/>
                  </a:ext>
                </a:extLst>
              </p:cNvPr>
              <p:cNvSpPr>
                <a:spLocks noRot="1" noChangeAspect="1" noMove="1" noResize="1" noEditPoints="1" noAdjustHandles="1" noChangeArrowheads="1" noChangeShapeType="1" noTextEdit="1"/>
              </p:cNvSpPr>
              <p:nvPr/>
            </p:nvSpPr>
            <p:spPr>
              <a:xfrm>
                <a:off x="6001525" y="5351168"/>
                <a:ext cx="1987275" cy="618887"/>
              </a:xfrm>
              <a:prstGeom prst="rect">
                <a:avLst/>
              </a:prstGeom>
              <a:blipFill>
                <a:blip r:embed="rId16"/>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3372334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的透视变换</a:t>
            </a:r>
          </a:p>
        </p:txBody>
      </p:sp>
      <p:sp>
        <p:nvSpPr>
          <p:cNvPr id="3" name="内容占位符 2"/>
          <p:cNvSpPr>
            <a:spLocks noGrp="1"/>
          </p:cNvSpPr>
          <p:nvPr>
            <p:ph idx="1"/>
          </p:nvPr>
        </p:nvSpPr>
        <p:spPr/>
        <p:txBody>
          <a:bodyPr/>
          <a:lstStyle/>
          <a:p>
            <a:pPr>
              <a:buClr>
                <a:srgbClr val="94003F"/>
              </a:buClr>
            </a:pPr>
            <a:r>
              <a:rPr lang="zh-CN" altLang="en-US" dirty="0"/>
              <a:t>视见体函数的矩阵</a:t>
            </a:r>
            <a:r>
              <a:rPr lang="en-US" altLang="zh-CN" dirty="0"/>
              <a:t>?</a:t>
            </a:r>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25</a:t>
            </a:fld>
            <a:endParaRPr lang="zh-CN" altLang="en-US"/>
          </a:p>
        </p:txBody>
      </p:sp>
      <p:sp>
        <p:nvSpPr>
          <p:cNvPr id="24" name="矩形 23"/>
          <p:cNvSpPr/>
          <p:nvPr/>
        </p:nvSpPr>
        <p:spPr>
          <a:xfrm>
            <a:off x="847302" y="1907578"/>
            <a:ext cx="3506047"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pic>
        <p:nvPicPr>
          <p:cNvPr id="9" name="图片 8"/>
          <p:cNvPicPr>
            <a:picLocks noChangeAspect="1"/>
          </p:cNvPicPr>
          <p:nvPr/>
        </p:nvPicPr>
        <p:blipFill>
          <a:blip r:embed="rId2"/>
          <a:stretch>
            <a:fillRect/>
          </a:stretch>
        </p:blipFill>
        <p:spPr>
          <a:xfrm>
            <a:off x="4572000" y="1519986"/>
            <a:ext cx="4167667" cy="1764239"/>
          </a:xfrm>
          <a:prstGeom prst="rect">
            <a:avLst/>
          </a:prstGeom>
        </p:spPr>
      </p:pic>
      <p:pic>
        <p:nvPicPr>
          <p:cNvPr id="14" name="图片 5"/>
          <p:cNvPicPr>
            <a:picLocks noChangeAspect="1"/>
          </p:cNvPicPr>
          <p:nvPr/>
        </p:nvPicPr>
        <p:blipFill>
          <a:blip r:embed="rId3"/>
          <a:stretch>
            <a:fillRect/>
          </a:stretch>
        </p:blipFill>
        <p:spPr>
          <a:xfrm>
            <a:off x="5715151" y="3742070"/>
            <a:ext cx="2460224" cy="200565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47302" y="3829955"/>
                <a:ext cx="3862921" cy="1477328"/>
              </a:xfrm>
              <a:prstGeom prst="rect">
                <a:avLst/>
              </a:prstGeom>
              <a:noFill/>
            </p:spPr>
            <p:txBody>
              <a:bodyPr wrap="square" rtlCol="0">
                <a:spAutoFit/>
              </a:bodyPr>
              <a:lstStyle/>
              <a:p>
                <a:r>
                  <a:rPr lang="zh-CN" altLang="en-US" b="1" dirty="0"/>
                  <a:t>注意：</a:t>
                </a:r>
                <a:r>
                  <a:rPr lang="en-US" altLang="zh-CN" b="1" dirty="0">
                    <a:latin typeface="ZztexMono-Regular"/>
                  </a:rPr>
                  <a:t>Frustum</a:t>
                </a:r>
                <a:r>
                  <a:rPr lang="zh-CN" altLang="en-US" b="1" dirty="0">
                    <a:latin typeface="ZztexMono-Regular"/>
                  </a:rPr>
                  <a:t>函数没有限制视见体一定是对称的棱台！</a:t>
                </a:r>
                <a:endParaRPr lang="en-US" altLang="zh-CN" b="1" dirty="0">
                  <a:latin typeface="ZztexMono-Regular"/>
                </a:endParaRPr>
              </a:p>
              <a:p>
                <a:endParaRPr lang="en-US" b="1" dirty="0">
                  <a:latin typeface="ZztexMono-Regular"/>
                </a:endParaRPr>
              </a:p>
              <a:p>
                <a14:m>
                  <m:oMath xmlns:m="http://schemas.openxmlformats.org/officeDocument/2006/math">
                    <m:r>
                      <a:rPr lang="en-US" b="1" i="1" smtClean="0">
                        <a:latin typeface="Cambria Math" charset="0"/>
                        <a:ea typeface="Cambria Math" charset="0"/>
                        <a:cs typeface="Cambria Math" charset="0"/>
                      </a:rPr>
                      <m:t>⇒</m:t>
                    </m:r>
                  </m:oMath>
                </a14:m>
                <a:r>
                  <a:rPr lang="zh-CN" altLang="en-US" b="1" dirty="0"/>
                  <a:t> 需要先将棱台变为对称标准的棱台，再做透视归一化变换</a:t>
                </a:r>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847302" y="3829955"/>
                <a:ext cx="3862921" cy="1477328"/>
              </a:xfrm>
              <a:prstGeom prst="rect">
                <a:avLst/>
              </a:prstGeom>
              <a:blipFill rotWithShape="0">
                <a:blip r:embed="rId4"/>
                <a:stretch>
                  <a:fillRect l="-1420" t="-2881" r="-7098" b="-4115"/>
                </a:stretch>
              </a:blipFill>
            </p:spPr>
            <p:txBody>
              <a:bodyPr/>
              <a:lstStyle/>
              <a:p>
                <a:r>
                  <a:rPr lang="en-US">
                    <a:noFill/>
                  </a:rPr>
                  <a:t> </a:t>
                </a:r>
              </a:p>
            </p:txBody>
          </p:sp>
        </mc:Fallback>
      </mc:AlternateContent>
      <p:grpSp>
        <p:nvGrpSpPr>
          <p:cNvPr id="17" name="组合 21"/>
          <p:cNvGrpSpPr/>
          <p:nvPr/>
        </p:nvGrpSpPr>
        <p:grpSpPr>
          <a:xfrm>
            <a:off x="954487" y="5428255"/>
            <a:ext cx="4774477" cy="1429743"/>
            <a:chOff x="565288" y="3342928"/>
            <a:chExt cx="4950338" cy="1482406"/>
          </a:xfrm>
        </p:grpSpPr>
        <p:pic>
          <p:nvPicPr>
            <p:cNvPr id="18" name="图片 6"/>
            <p:cNvPicPr>
              <a:picLocks noChangeAspect="1"/>
            </p:cNvPicPr>
            <p:nvPr/>
          </p:nvPicPr>
          <p:blipFill>
            <a:blip r:embed="rId5"/>
            <a:stretch>
              <a:fillRect/>
            </a:stretch>
          </p:blipFill>
          <p:spPr>
            <a:xfrm>
              <a:off x="565288" y="3342928"/>
              <a:ext cx="4950338" cy="1482406"/>
            </a:xfrm>
            <a:prstGeom prst="rect">
              <a:avLst/>
            </a:prstGeom>
          </p:spPr>
        </p:pic>
        <p:pic>
          <p:nvPicPr>
            <p:cNvPr id="19" name="图片 17"/>
            <p:cNvPicPr>
              <a:picLocks noChangeAspect="1"/>
            </p:cNvPicPr>
            <p:nvPr/>
          </p:nvPicPr>
          <p:blipFill>
            <a:blip r:embed="rId6"/>
            <a:stretch>
              <a:fillRect/>
            </a:stretch>
          </p:blipFill>
          <p:spPr>
            <a:xfrm>
              <a:off x="4546508" y="3460160"/>
              <a:ext cx="97792" cy="97478"/>
            </a:xfrm>
            <a:prstGeom prst="rect">
              <a:avLst/>
            </a:prstGeom>
          </p:spPr>
        </p:pic>
        <p:pic>
          <p:nvPicPr>
            <p:cNvPr id="20" name="图片 18"/>
            <p:cNvPicPr>
              <a:picLocks noChangeAspect="1"/>
            </p:cNvPicPr>
            <p:nvPr/>
          </p:nvPicPr>
          <p:blipFill>
            <a:blip r:embed="rId6"/>
            <a:stretch>
              <a:fillRect/>
            </a:stretch>
          </p:blipFill>
          <p:spPr>
            <a:xfrm>
              <a:off x="4497612" y="4628267"/>
              <a:ext cx="97792" cy="97478"/>
            </a:xfrm>
            <a:prstGeom prst="rect">
              <a:avLst/>
            </a:prstGeom>
          </p:spPr>
        </p:pic>
        <p:pic>
          <p:nvPicPr>
            <p:cNvPr id="21" name="图片 19"/>
            <p:cNvPicPr>
              <a:picLocks noChangeAspect="1"/>
            </p:cNvPicPr>
            <p:nvPr/>
          </p:nvPicPr>
          <p:blipFill>
            <a:blip r:embed="rId6"/>
            <a:stretch>
              <a:fillRect/>
            </a:stretch>
          </p:blipFill>
          <p:spPr>
            <a:xfrm>
              <a:off x="5238875" y="4034332"/>
              <a:ext cx="97792" cy="97478"/>
            </a:xfrm>
            <a:prstGeom prst="rect">
              <a:avLst/>
            </a:prstGeom>
          </p:spPr>
        </p:pic>
        <p:pic>
          <p:nvPicPr>
            <p:cNvPr id="22" name="图片 20"/>
            <p:cNvPicPr>
              <a:picLocks noChangeAspect="1"/>
            </p:cNvPicPr>
            <p:nvPr/>
          </p:nvPicPr>
          <p:blipFill>
            <a:blip r:embed="rId6"/>
            <a:stretch>
              <a:fillRect/>
            </a:stretch>
          </p:blipFill>
          <p:spPr>
            <a:xfrm>
              <a:off x="3763618" y="4041307"/>
              <a:ext cx="97792" cy="97478"/>
            </a:xfrm>
            <a:prstGeom prst="rect">
              <a:avLst/>
            </a:prstGeom>
          </p:spPr>
        </p:pic>
      </p:grpSp>
      <p:cxnSp>
        <p:nvCxnSpPr>
          <p:cNvPr id="8" name="Elbow Connector 7"/>
          <p:cNvCxnSpPr/>
          <p:nvPr/>
        </p:nvCxnSpPr>
        <p:spPr>
          <a:xfrm rot="10800000" flipV="1">
            <a:off x="6277563" y="5906081"/>
            <a:ext cx="844593" cy="391485"/>
          </a:xfrm>
          <a:prstGeom prst="bentConnector3">
            <a:avLst>
              <a:gd name="adj1" fmla="val -6651"/>
            </a:avLst>
          </a:prstGeom>
          <a:ln w="1047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22156" y="3162891"/>
            <a:ext cx="0" cy="579179"/>
          </a:xfrm>
          <a:prstGeom prst="straightConnector1">
            <a:avLst/>
          </a:prstGeom>
          <a:ln w="1047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4149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的透视变换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dirty="0"/>
                  <a:t>视见体函数的矩阵</a:t>
                </a:r>
                <a:r>
                  <a:rPr lang="en-US" altLang="zh-CN" dirty="0"/>
                  <a:t>?</a:t>
                </a:r>
              </a:p>
              <a:p>
                <a:pPr lvl="1">
                  <a:buClr>
                    <a:schemeClr val="tx1"/>
                  </a:buClr>
                </a:pPr>
                <a:r>
                  <a:rPr lang="zh-CN" altLang="en-US" dirty="0">
                    <a:solidFill>
                      <a:srgbClr val="0000FF"/>
                    </a:solidFill>
                  </a:rPr>
                  <a:t>错切变换</a:t>
                </a:r>
                <a:r>
                  <a:rPr lang="zh-CN" altLang="en-US" dirty="0"/>
                  <a:t>：把不对称棱台变成对称</a:t>
                </a:r>
                <a:r>
                  <a:rPr lang="en-US" altLang="zh-CN" dirty="0"/>
                  <a:t>+</a:t>
                </a:r>
                <a:r>
                  <a:rPr lang="zh-CN" altLang="en-US" dirty="0"/>
                  <a:t>对称平面过原点</a:t>
                </a: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缩放变换</a:t>
                </a:r>
                <a:r>
                  <a:rPr lang="zh-CN" altLang="en-US" dirty="0"/>
                  <a:t>：把棱台的侧面变成</a:t>
                </a:r>
                <a14:m>
                  <m:oMath xmlns:m="http://schemas.openxmlformats.org/officeDocument/2006/math">
                    <m:r>
                      <a:rPr lang="en-US" altLang="zh-CN" i="1">
                        <a:latin typeface="Cambria Math" charset="0"/>
                      </a:rPr>
                      <m:t>𝑥</m:t>
                    </m:r>
                    <m:r>
                      <a:rPr lang="en-US" altLang="zh-CN" i="1">
                        <a:latin typeface="Cambria Math" charset="0"/>
                      </a:rPr>
                      <m:t>=±</m:t>
                    </m:r>
                    <m:r>
                      <a:rPr lang="en-US" altLang="zh-CN" i="1">
                        <a:latin typeface="Cambria Math" charset="0"/>
                        <a:ea typeface="Cambria Math" charset="0"/>
                        <a:cs typeface="Cambria Math" charset="0"/>
                      </a:rPr>
                      <m:t>𝑧</m:t>
                    </m:r>
                  </m:oMath>
                </a14:m>
                <a:r>
                  <a:rPr lang="zh-CN" altLang="en-US" dirty="0">
                    <a:ea typeface="Cambria Math" charset="0"/>
                    <a:cs typeface="Cambria Math" charset="0"/>
                  </a:rPr>
                  <a:t>和</a:t>
                </a:r>
                <a14:m>
                  <m:oMath xmlns:m="http://schemas.openxmlformats.org/officeDocument/2006/math">
                    <m:r>
                      <a:rPr lang="en-US" altLang="zh-CN" b="0" i="1" dirty="0" smtClean="0">
                        <a:latin typeface="Cambria Math" charset="0"/>
                        <a:ea typeface="Cambria Math" charset="0"/>
                        <a:cs typeface="Cambria Math" charset="0"/>
                      </a:rPr>
                      <m:t>𝑦</m:t>
                    </m:r>
                    <m:r>
                      <a:rPr lang="en-US" altLang="zh-CN" i="1">
                        <a:latin typeface="Cambria Math" charset="0"/>
                      </a:rPr>
                      <m:t>=±</m:t>
                    </m:r>
                    <m:r>
                      <a:rPr lang="en-US" altLang="zh-CN" i="1">
                        <a:latin typeface="Cambria Math" charset="0"/>
                        <a:ea typeface="Cambria Math" charset="0"/>
                        <a:cs typeface="Cambria Math" charset="0"/>
                      </a:rPr>
                      <m:t>𝑧</m:t>
                    </m:r>
                  </m:oMath>
                </a14:m>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透视归一化变换</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pic>
        <p:nvPicPr>
          <p:cNvPr id="15" name="图片 14"/>
          <p:cNvPicPr>
            <a:picLocks noChangeAspect="1"/>
          </p:cNvPicPr>
          <p:nvPr/>
        </p:nvPicPr>
        <p:blipFill>
          <a:blip r:embed="rId3"/>
          <a:stretch>
            <a:fillRect/>
          </a:stretch>
        </p:blipFill>
        <p:spPr>
          <a:xfrm>
            <a:off x="1378547" y="2144635"/>
            <a:ext cx="5439846" cy="580969"/>
          </a:xfrm>
          <a:prstGeom prst="rect">
            <a:avLst/>
          </a:prstGeom>
        </p:spPr>
      </p:pic>
      <p:pic>
        <p:nvPicPr>
          <p:cNvPr id="25" name="图片 24"/>
          <p:cNvPicPr>
            <a:picLocks noChangeAspect="1"/>
          </p:cNvPicPr>
          <p:nvPr/>
        </p:nvPicPr>
        <p:blipFill>
          <a:blip r:embed="rId4"/>
          <a:stretch>
            <a:fillRect/>
          </a:stretch>
        </p:blipFill>
        <p:spPr>
          <a:xfrm>
            <a:off x="1342934" y="3278860"/>
            <a:ext cx="5511073" cy="306737"/>
          </a:xfrm>
          <a:prstGeom prst="rect">
            <a:avLst/>
          </a:prstGeom>
        </p:spPr>
      </p:pic>
      <p:pic>
        <p:nvPicPr>
          <p:cNvPr id="26" name="图片 25"/>
          <p:cNvPicPr>
            <a:picLocks noChangeAspect="1"/>
          </p:cNvPicPr>
          <p:nvPr/>
        </p:nvPicPr>
        <p:blipFill>
          <a:blip r:embed="rId5"/>
          <a:stretch>
            <a:fillRect/>
          </a:stretch>
        </p:blipFill>
        <p:spPr>
          <a:xfrm>
            <a:off x="1378547" y="4440070"/>
            <a:ext cx="2137283" cy="1226457"/>
          </a:xfrm>
          <a:prstGeom prst="rect">
            <a:avLst/>
          </a:prstGeom>
        </p:spPr>
      </p:pic>
      <p:pic>
        <p:nvPicPr>
          <p:cNvPr id="27" name="图片 26"/>
          <p:cNvPicPr>
            <a:picLocks noChangeAspect="1"/>
          </p:cNvPicPr>
          <p:nvPr/>
        </p:nvPicPr>
        <p:blipFill>
          <a:blip r:embed="rId6"/>
          <a:stretch>
            <a:fillRect/>
          </a:stretch>
        </p:blipFill>
        <p:spPr>
          <a:xfrm>
            <a:off x="4044963" y="4281148"/>
            <a:ext cx="5095442" cy="1417313"/>
          </a:xfrm>
          <a:prstGeom prst="rect">
            <a:avLst/>
          </a:prstGeom>
        </p:spPr>
      </p:pic>
      <p:sp>
        <p:nvSpPr>
          <p:cNvPr id="6" name="Right Arrow 5"/>
          <p:cNvSpPr/>
          <p:nvPr/>
        </p:nvSpPr>
        <p:spPr>
          <a:xfrm>
            <a:off x="3646406" y="4866148"/>
            <a:ext cx="296272" cy="247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418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的透视变换</a:t>
            </a:r>
          </a:p>
        </p:txBody>
      </p:sp>
      <p:sp>
        <p:nvSpPr>
          <p:cNvPr id="3" name="内容占位符 2"/>
          <p:cNvSpPr>
            <a:spLocks noGrp="1"/>
          </p:cNvSpPr>
          <p:nvPr>
            <p:ph idx="1"/>
          </p:nvPr>
        </p:nvSpPr>
        <p:spPr/>
        <p:txBody>
          <a:bodyPr>
            <a:normAutofit/>
          </a:bodyPr>
          <a:lstStyle/>
          <a:p>
            <a:pPr>
              <a:buClr>
                <a:srgbClr val="94003F"/>
              </a:buClr>
            </a:pPr>
            <a:r>
              <a:rPr lang="zh-CN" altLang="en-US" dirty="0"/>
              <a:t>透视函数的矩阵</a:t>
            </a:r>
            <a:r>
              <a:rPr lang="en-US" altLang="zh-CN" dirty="0"/>
              <a:t>?</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27</a:t>
            </a:fld>
            <a:endParaRPr lang="zh-CN" altLang="en-US"/>
          </a:p>
        </p:txBody>
      </p:sp>
      <p:sp>
        <p:nvSpPr>
          <p:cNvPr id="10" name="矩形 6"/>
          <p:cNvSpPr/>
          <p:nvPr/>
        </p:nvSpPr>
        <p:spPr>
          <a:xfrm>
            <a:off x="1073094" y="2081684"/>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5" name="Right Arrow 4"/>
          <p:cNvSpPr/>
          <p:nvPr/>
        </p:nvSpPr>
        <p:spPr>
          <a:xfrm>
            <a:off x="5380074" y="2509284"/>
            <a:ext cx="180754" cy="276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890438" y="2046333"/>
            <a:ext cx="1274003" cy="369332"/>
          </a:xfrm>
          <a:prstGeom prst="rect">
            <a:avLst/>
          </a:prstGeom>
          <a:noFill/>
        </p:spPr>
        <p:txBody>
          <a:bodyPr wrap="none" rtlCol="0">
            <a:spAutoFit/>
          </a:bodyPr>
          <a:lstStyle/>
          <a:p>
            <a:r>
              <a:rPr lang="en-US" altLang="zh-CN" dirty="0"/>
              <a:t>left</a:t>
            </a:r>
            <a:r>
              <a:rPr lang="zh-CN" altLang="en-US" dirty="0"/>
              <a:t> </a:t>
            </a:r>
            <a:r>
              <a:rPr lang="en-US" altLang="zh-CN" dirty="0"/>
              <a:t>=</a:t>
            </a:r>
            <a:r>
              <a:rPr lang="zh-CN" altLang="en-US" dirty="0"/>
              <a:t> </a:t>
            </a:r>
            <a:r>
              <a:rPr lang="en-US" altLang="zh-CN" dirty="0"/>
              <a:t>-right</a:t>
            </a:r>
            <a:endParaRPr lang="en-US" dirty="0"/>
          </a:p>
        </p:txBody>
      </p:sp>
      <p:sp>
        <p:nvSpPr>
          <p:cNvPr id="13" name="TextBox 12"/>
          <p:cNvSpPr txBox="1"/>
          <p:nvPr/>
        </p:nvSpPr>
        <p:spPr>
          <a:xfrm>
            <a:off x="7303673" y="2046333"/>
            <a:ext cx="1496628" cy="369332"/>
          </a:xfrm>
          <a:prstGeom prst="rect">
            <a:avLst/>
          </a:prstGeom>
          <a:noFill/>
        </p:spPr>
        <p:txBody>
          <a:bodyPr wrap="none" rtlCol="0">
            <a:spAutoFit/>
          </a:bodyPr>
          <a:lstStyle/>
          <a:p>
            <a:r>
              <a:rPr lang="en-US" altLang="zh-CN" dirty="0"/>
              <a:t>bottom</a:t>
            </a:r>
            <a:r>
              <a:rPr lang="zh-CN" altLang="en-US" dirty="0"/>
              <a:t> </a:t>
            </a:r>
            <a:r>
              <a:rPr lang="en-US" altLang="zh-CN" dirty="0"/>
              <a:t>=</a:t>
            </a:r>
            <a:r>
              <a:rPr lang="zh-CN" altLang="en-US" dirty="0"/>
              <a:t> </a:t>
            </a:r>
            <a:r>
              <a:rPr lang="en-US" altLang="zh-CN" dirty="0"/>
              <a:t>-top</a:t>
            </a:r>
            <a:endParaRPr lang="en-US" dirty="0"/>
          </a:p>
        </p:txBody>
      </p:sp>
      <p:sp>
        <p:nvSpPr>
          <p:cNvPr id="8" name="TextBox 7"/>
          <p:cNvSpPr txBox="1"/>
          <p:nvPr/>
        </p:nvSpPr>
        <p:spPr>
          <a:xfrm>
            <a:off x="5890438" y="2504852"/>
            <a:ext cx="2111925" cy="369332"/>
          </a:xfrm>
          <a:prstGeom prst="rect">
            <a:avLst/>
          </a:prstGeom>
          <a:noFill/>
        </p:spPr>
        <p:txBody>
          <a:bodyPr wrap="none" rtlCol="0">
            <a:spAutoFit/>
          </a:bodyPr>
          <a:lstStyle/>
          <a:p>
            <a:r>
              <a:rPr lang="en-US" altLang="zh-CN" dirty="0"/>
              <a:t>top</a:t>
            </a:r>
            <a:r>
              <a:rPr lang="zh-CN" altLang="en-US" dirty="0"/>
              <a:t> </a:t>
            </a:r>
            <a:r>
              <a:rPr lang="en-US" altLang="zh-CN" dirty="0"/>
              <a:t>=</a:t>
            </a:r>
            <a:r>
              <a:rPr lang="zh-CN" altLang="en-US" dirty="0"/>
              <a:t> </a:t>
            </a:r>
            <a:r>
              <a:rPr lang="en-US" altLang="zh-CN" dirty="0"/>
              <a:t>near</a:t>
            </a:r>
            <a:r>
              <a:rPr lang="zh-CN" altLang="en-US" dirty="0"/>
              <a:t>*</a:t>
            </a:r>
            <a:r>
              <a:rPr lang="en-US" altLang="zh-CN" dirty="0"/>
              <a:t>tan(</a:t>
            </a:r>
            <a:r>
              <a:rPr lang="en-US" altLang="zh-CN" dirty="0" err="1"/>
              <a:t>fovy</a:t>
            </a:r>
            <a:r>
              <a:rPr lang="en-US" altLang="zh-CN" dirty="0"/>
              <a:t>)</a:t>
            </a:r>
          </a:p>
        </p:txBody>
      </p:sp>
      <p:sp>
        <p:nvSpPr>
          <p:cNvPr id="9" name="Rectangle 8"/>
          <p:cNvSpPr/>
          <p:nvPr/>
        </p:nvSpPr>
        <p:spPr>
          <a:xfrm>
            <a:off x="5897234" y="2913267"/>
            <a:ext cx="1890967" cy="369332"/>
          </a:xfrm>
          <a:prstGeom prst="rect">
            <a:avLst/>
          </a:prstGeom>
        </p:spPr>
        <p:txBody>
          <a:bodyPr wrap="none">
            <a:spAutoFit/>
          </a:bodyPr>
          <a:lstStyle/>
          <a:p>
            <a:r>
              <a:rPr lang="en-US" altLang="zh-CN"/>
              <a:t>right</a:t>
            </a:r>
            <a:r>
              <a:rPr lang="zh-CN" altLang="en-US" dirty="0"/>
              <a:t> </a:t>
            </a:r>
            <a:r>
              <a:rPr lang="en-US" altLang="zh-CN" dirty="0"/>
              <a:t>=</a:t>
            </a:r>
            <a:r>
              <a:rPr lang="zh-CN" altLang="en-US" dirty="0"/>
              <a:t> </a:t>
            </a:r>
            <a:r>
              <a:rPr lang="en-US" altLang="zh-CN" dirty="0"/>
              <a:t>top</a:t>
            </a:r>
            <a:r>
              <a:rPr lang="zh-CN" altLang="en-US" dirty="0"/>
              <a:t>*</a:t>
            </a:r>
            <a:r>
              <a:rPr lang="en-US" altLang="zh-CN" dirty="0"/>
              <a:t>aspect</a:t>
            </a:r>
            <a:endParaRPr lang="en-US" dirty="0"/>
          </a:p>
        </p:txBody>
      </p:sp>
      <p:pic>
        <p:nvPicPr>
          <p:cNvPr id="16" name="图片 26"/>
          <p:cNvPicPr>
            <a:picLocks noChangeAspect="1"/>
          </p:cNvPicPr>
          <p:nvPr/>
        </p:nvPicPr>
        <p:blipFill rotWithShape="1">
          <a:blip r:embed="rId2"/>
          <a:srcRect l="19946"/>
          <a:stretch/>
        </p:blipFill>
        <p:spPr>
          <a:xfrm>
            <a:off x="874741" y="4062205"/>
            <a:ext cx="4079067" cy="1417313"/>
          </a:xfrm>
          <a:prstGeom prst="rect">
            <a:avLst/>
          </a:prstGeom>
        </p:spPr>
      </p:pic>
      <p:sp>
        <p:nvSpPr>
          <p:cNvPr id="11" name="Right Arrow 10"/>
          <p:cNvSpPr/>
          <p:nvPr/>
        </p:nvSpPr>
        <p:spPr>
          <a:xfrm>
            <a:off x="5231797" y="4514025"/>
            <a:ext cx="164805"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a:srcRect l="8827"/>
          <a:stretch/>
        </p:blipFill>
        <p:spPr>
          <a:xfrm>
            <a:off x="5746859" y="3974137"/>
            <a:ext cx="2835164" cy="1505381"/>
          </a:xfrm>
          <a:prstGeom prst="rect">
            <a:avLst/>
          </a:prstGeom>
        </p:spPr>
      </p:pic>
    </p:spTree>
    <p:extLst>
      <p:ext uri="{BB962C8B-B14F-4D97-AF65-F5344CB8AC3E}">
        <p14:creationId xmlns:p14="http://schemas.microsoft.com/office/powerpoint/2010/main" val="2970400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投影变换总结</a:t>
            </a:r>
          </a:p>
        </p:txBody>
      </p:sp>
      <p:sp>
        <p:nvSpPr>
          <p:cNvPr id="3" name="内容占位符 2"/>
          <p:cNvSpPr>
            <a:spLocks noGrp="1"/>
          </p:cNvSpPr>
          <p:nvPr>
            <p:ph idx="1"/>
          </p:nvPr>
        </p:nvSpPr>
        <p:spPr/>
        <p:txBody>
          <a:bodyPr>
            <a:normAutofit/>
          </a:bodyPr>
          <a:lstStyle/>
          <a:p>
            <a:r>
              <a:rPr lang="zh-CN" altLang="en-US" dirty="0"/>
              <a:t>采用上述变换方式的优势：</a:t>
            </a:r>
            <a:endParaRPr lang="en-US" altLang="zh-CN" dirty="0"/>
          </a:p>
          <a:p>
            <a:pPr lvl="1">
              <a:buClr>
                <a:schemeClr val="tx1"/>
              </a:buClr>
            </a:pPr>
            <a:endParaRPr lang="en-US" altLang="zh-CN" dirty="0"/>
          </a:p>
          <a:p>
            <a:pPr lvl="1">
              <a:buClr>
                <a:schemeClr val="tx1"/>
              </a:buClr>
            </a:pPr>
            <a:r>
              <a:rPr lang="zh-CN" altLang="en-US" sz="2400" dirty="0"/>
              <a:t>规范化使得只需要一个流水线体系就可以进行透视投影和正交投影</a:t>
            </a:r>
          </a:p>
          <a:p>
            <a:pPr lvl="1">
              <a:buClr>
                <a:schemeClr val="tx1"/>
              </a:buClr>
            </a:pPr>
            <a:endParaRPr lang="en-US" altLang="zh-CN" sz="2400" dirty="0"/>
          </a:p>
          <a:p>
            <a:pPr lvl="1">
              <a:buClr>
                <a:schemeClr val="tx1"/>
              </a:buClr>
            </a:pPr>
            <a:r>
              <a:rPr lang="zh-CN" altLang="en-US" sz="2400" dirty="0"/>
              <a:t>尽可能位于四维齐次空间中，以便保持隐藏面消除和明暗处理所需要的三维信息</a:t>
            </a:r>
          </a:p>
          <a:p>
            <a:pPr lvl="1">
              <a:buClr>
                <a:schemeClr val="tx1"/>
              </a:buClr>
            </a:pPr>
            <a:endParaRPr lang="en-US" altLang="zh-CN" sz="2400" dirty="0"/>
          </a:p>
          <a:p>
            <a:pPr lvl="1">
              <a:buClr>
                <a:schemeClr val="tx1"/>
              </a:buClr>
            </a:pPr>
            <a:r>
              <a:rPr lang="zh-CN" altLang="en-US" sz="2400" dirty="0"/>
              <a:t>简化了裁剪的操作</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spTree>
    <p:extLst>
      <p:ext uri="{BB962C8B-B14F-4D97-AF65-F5344CB8AC3E}">
        <p14:creationId xmlns:p14="http://schemas.microsoft.com/office/powerpoint/2010/main" val="2012823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sp>
        <p:nvSpPr>
          <p:cNvPr id="8" name="文本框 7"/>
          <p:cNvSpPr txBox="1"/>
          <p:nvPr/>
        </p:nvSpPr>
        <p:spPr>
          <a:xfrm>
            <a:off x="3329307" y="3389111"/>
            <a:ext cx="249299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隐藏面消除</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761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p:cNvGrpSpPr>
            <a:grpSpLocks/>
          </p:cNvGrpSpPr>
          <p:nvPr/>
        </p:nvGrpSpPr>
        <p:grpSpPr bwMode="auto">
          <a:xfrm>
            <a:off x="1158803" y="1279986"/>
            <a:ext cx="7429500" cy="4354513"/>
            <a:chOff x="446" y="1230"/>
            <a:chExt cx="4680" cy="2743"/>
          </a:xfrm>
        </p:grpSpPr>
        <p:pic>
          <p:nvPicPr>
            <p:cNvPr id="10" name="Picture 4" descr="an05f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 y="1230"/>
              <a:ext cx="3726" cy="266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3080" y="3022"/>
              <a:ext cx="13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1568" y="1781"/>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195" y="1344"/>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685"/>
              <a:ext cx="95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投影中心</a:t>
              </a:r>
            </a:p>
          </p:txBody>
        </p:sp>
      </p:grpSp>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透视投影</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a:t>
            </a:fld>
            <a:endParaRPr lang="zh-CN" altLang="en-US"/>
          </a:p>
        </p:txBody>
      </p:sp>
      <p:pic>
        <p:nvPicPr>
          <p:cNvPr id="7" name="图片 6"/>
          <p:cNvPicPr>
            <a:picLocks noChangeAspect="1"/>
          </p:cNvPicPr>
          <p:nvPr/>
        </p:nvPicPr>
        <p:blipFill>
          <a:blip r:embed="rId3"/>
          <a:stretch>
            <a:fillRect/>
          </a:stretch>
        </p:blipFill>
        <p:spPr>
          <a:xfrm>
            <a:off x="277573" y="1253763"/>
            <a:ext cx="2876295" cy="3044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a:blip r:embed="rId4"/>
          <a:stretch>
            <a:fillRect/>
          </a:stretch>
        </p:blipFill>
        <p:spPr>
          <a:xfrm>
            <a:off x="7017467" y="3046141"/>
            <a:ext cx="1557000" cy="3446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662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隐藏面消除</a:t>
            </a:r>
          </a:p>
        </p:txBody>
      </p:sp>
      <p:sp>
        <p:nvSpPr>
          <p:cNvPr id="3" name="内容占位符 2"/>
          <p:cNvSpPr>
            <a:spLocks noGrp="1"/>
          </p:cNvSpPr>
          <p:nvPr>
            <p:ph idx="1"/>
          </p:nvPr>
        </p:nvSpPr>
        <p:spPr/>
        <p:txBody>
          <a:bodyPr>
            <a:normAutofit lnSpcReduction="10000"/>
          </a:bodyPr>
          <a:lstStyle/>
          <a:p>
            <a:r>
              <a:rPr lang="zh-CN" altLang="en-US" dirty="0"/>
              <a:t>仅绘制那些位于其它面前面的曲面或平面片</a:t>
            </a:r>
            <a:endParaRPr lang="en-US" altLang="zh-CN" sz="2400" dirty="0"/>
          </a:p>
          <a:p>
            <a:endParaRPr lang="en-US" altLang="zh-CN" sz="2400" dirty="0"/>
          </a:p>
          <a:p>
            <a:pPr marL="0" indent="0">
              <a:buNone/>
            </a:pPr>
            <a:endParaRPr lang="en-US" altLang="zh-CN" dirty="0"/>
          </a:p>
          <a:p>
            <a:r>
              <a:rPr lang="en-US" altLang="zh-CN" dirty="0"/>
              <a:t>OpenGL</a:t>
            </a:r>
            <a:r>
              <a:rPr lang="zh-CN" altLang="en-US" dirty="0"/>
              <a:t>采用称为</a:t>
            </a:r>
            <a:endParaRPr lang="en-US" altLang="zh-CN" dirty="0"/>
          </a:p>
          <a:p>
            <a:pPr marL="0" indent="0">
              <a:buNone/>
            </a:pPr>
            <a:r>
              <a:rPr lang="en-US" altLang="zh-CN" dirty="0"/>
              <a:t>   </a:t>
            </a:r>
            <a:r>
              <a:rPr lang="en-US" altLang="zh-CN" dirty="0">
                <a:solidFill>
                  <a:srgbClr val="00B050"/>
                </a:solidFill>
              </a:rPr>
              <a:t>z</a:t>
            </a:r>
            <a:r>
              <a:rPr lang="zh-CN" altLang="en-US" dirty="0">
                <a:solidFill>
                  <a:srgbClr val="00B050"/>
                </a:solidFill>
              </a:rPr>
              <a:t>缓冲区</a:t>
            </a:r>
            <a:r>
              <a:rPr lang="zh-CN" altLang="en-US" dirty="0"/>
              <a:t>的算法进行</a:t>
            </a:r>
            <a:endParaRPr lang="en-US" altLang="zh-CN" dirty="0"/>
          </a:p>
          <a:p>
            <a:pPr marL="0" indent="0">
              <a:buNone/>
            </a:pPr>
            <a:r>
              <a:rPr lang="en-US" altLang="zh-CN" dirty="0"/>
              <a:t>   </a:t>
            </a:r>
            <a:r>
              <a:rPr lang="zh-CN" altLang="en-US" dirty="0"/>
              <a:t>隐藏面消除，在</a:t>
            </a:r>
            <a:r>
              <a:rPr lang="en-US" altLang="zh-CN" dirty="0"/>
              <a:t>z</a:t>
            </a:r>
            <a:r>
              <a:rPr lang="zh-CN" altLang="en-US" dirty="0"/>
              <a:t>缓冲</a:t>
            </a:r>
            <a:endParaRPr lang="en-US" altLang="zh-CN" dirty="0"/>
          </a:p>
          <a:p>
            <a:pPr marL="0" indent="0">
              <a:buNone/>
            </a:pPr>
            <a:r>
              <a:rPr lang="en-US" altLang="zh-CN" dirty="0"/>
              <a:t>   </a:t>
            </a:r>
            <a:r>
              <a:rPr lang="zh-CN" altLang="en-US" dirty="0"/>
              <a:t>区中存贮着对象的</a:t>
            </a:r>
            <a:endParaRPr lang="en-US" altLang="zh-CN" dirty="0"/>
          </a:p>
          <a:p>
            <a:pPr marL="0" indent="0">
              <a:buNone/>
            </a:pPr>
            <a:r>
              <a:rPr lang="en-US" altLang="zh-CN" dirty="0"/>
              <a:t>   </a:t>
            </a:r>
            <a:r>
              <a:rPr lang="zh-CN" altLang="en-US" dirty="0"/>
              <a:t>深度信息，从而只有</a:t>
            </a:r>
            <a:endParaRPr lang="en-US" altLang="zh-CN" dirty="0"/>
          </a:p>
          <a:p>
            <a:pPr marL="0" indent="0">
              <a:buNone/>
            </a:pPr>
            <a:r>
              <a:rPr lang="zh-CN" altLang="en-US" dirty="0"/>
              <a:t>   前面的对象出现在图像中</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pic>
        <p:nvPicPr>
          <p:cNvPr id="5" name="图片 4"/>
          <p:cNvPicPr>
            <a:picLocks noChangeAspect="1"/>
          </p:cNvPicPr>
          <p:nvPr/>
        </p:nvPicPr>
        <p:blipFill>
          <a:blip r:embed="rId2"/>
          <a:stretch>
            <a:fillRect/>
          </a:stretch>
        </p:blipFill>
        <p:spPr>
          <a:xfrm>
            <a:off x="4572000" y="1835904"/>
            <a:ext cx="4114099" cy="3010573"/>
          </a:xfrm>
          <a:prstGeom prst="rect">
            <a:avLst/>
          </a:prstGeom>
        </p:spPr>
      </p:pic>
    </p:spTree>
    <p:extLst>
      <p:ext uri="{BB962C8B-B14F-4D97-AF65-F5344CB8AC3E}">
        <p14:creationId xmlns:p14="http://schemas.microsoft.com/office/powerpoint/2010/main" val="1820435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隐藏面消除算法</a:t>
            </a:r>
          </a:p>
        </p:txBody>
      </p:sp>
      <p:sp>
        <p:nvSpPr>
          <p:cNvPr id="3" name="内容占位符 2"/>
          <p:cNvSpPr>
            <a:spLocks noGrp="1"/>
          </p:cNvSpPr>
          <p:nvPr>
            <p:ph idx="1"/>
          </p:nvPr>
        </p:nvSpPr>
        <p:spPr>
          <a:xfrm>
            <a:off x="628650" y="1316830"/>
            <a:ext cx="7886700" cy="5024009"/>
          </a:xfrm>
        </p:spPr>
        <p:txBody>
          <a:bodyPr>
            <a:normAutofit/>
          </a:bodyPr>
          <a:lstStyle/>
          <a:p>
            <a:r>
              <a:rPr lang="zh-CN" altLang="en-US" dirty="0"/>
              <a:t>算法分类</a:t>
            </a:r>
            <a:endParaRPr lang="en-US" altLang="zh-CN" dirty="0"/>
          </a:p>
          <a:p>
            <a:pPr lvl="1">
              <a:buClr>
                <a:schemeClr val="tx1"/>
              </a:buClr>
            </a:pPr>
            <a:r>
              <a:rPr lang="zh-CN" altLang="en-US" dirty="0"/>
              <a:t>对象空间算法</a:t>
            </a:r>
            <a:endParaRPr lang="en-US" altLang="zh-CN" dirty="0"/>
          </a:p>
          <a:p>
            <a:pPr lvl="1">
              <a:buClr>
                <a:schemeClr val="tx1"/>
              </a:buClr>
            </a:pPr>
            <a:r>
              <a:rPr lang="zh-CN" altLang="en-US" dirty="0"/>
              <a:t>图像空间算法</a:t>
            </a:r>
            <a:endParaRPr lang="en-US" altLang="zh-CN" dirty="0"/>
          </a:p>
          <a:p>
            <a:pPr marL="0" indent="0">
              <a:buNone/>
            </a:pPr>
            <a:endParaRPr lang="en-US" altLang="zh-CN" dirty="0"/>
          </a:p>
          <a:p>
            <a:pPr marL="0" indent="0">
              <a:buNone/>
            </a:pPr>
            <a:endParaRPr lang="en-US" altLang="zh-CN" dirty="0"/>
          </a:p>
          <a:p>
            <a:r>
              <a:rPr lang="en-US" altLang="zh-CN" dirty="0">
                <a:solidFill>
                  <a:srgbClr val="00B050"/>
                </a:solidFill>
              </a:rPr>
              <a:t>z</a:t>
            </a:r>
            <a:r>
              <a:rPr lang="zh-CN" altLang="en-US" dirty="0">
                <a:solidFill>
                  <a:srgbClr val="00B050"/>
                </a:solidFill>
              </a:rPr>
              <a:t>缓冲区</a:t>
            </a:r>
            <a:r>
              <a:rPr lang="zh-CN" altLang="en-US" dirty="0"/>
              <a:t>的算法</a:t>
            </a:r>
            <a:endParaRPr lang="en-US" altLang="zh-CN" dirty="0"/>
          </a:p>
          <a:p>
            <a:pPr lvl="1">
              <a:buClr>
                <a:schemeClr val="tx1"/>
              </a:buClr>
            </a:pPr>
            <a:r>
              <a:rPr lang="zh-CN" altLang="en-US" dirty="0"/>
              <a:t>该算法创建专门的缓冲区（称为</a:t>
            </a:r>
            <a:r>
              <a:rPr lang="en-US" altLang="zh-CN" dirty="0"/>
              <a:t>z</a:t>
            </a:r>
            <a:r>
              <a:rPr lang="zh-CN" altLang="en-US" dirty="0"/>
              <a:t>缓冲区）</a:t>
            </a:r>
            <a:endParaRPr lang="en-US" altLang="zh-CN" dirty="0"/>
          </a:p>
          <a:p>
            <a:pPr lvl="1">
              <a:buClr>
                <a:schemeClr val="tx1"/>
              </a:buClr>
            </a:pPr>
            <a:r>
              <a:rPr lang="zh-CN" altLang="en-US" dirty="0"/>
              <a:t>当几何体经过流水线各步骤时，存贮着该几何体的深度信息</a:t>
            </a:r>
            <a:endParaRPr lang="en-US" altLang="zh-CN" dirty="0"/>
          </a:p>
          <a:p>
            <a:pPr marL="457200" lvl="1" indent="0">
              <a:buClr>
                <a:schemeClr val="tx1"/>
              </a:buClr>
              <a:buNone/>
            </a:pPr>
            <a:r>
              <a:rPr lang="zh-CN" altLang="en-US" dirty="0"/>
              <a:t>   </a:t>
            </a:r>
            <a:endParaRPr lang="zh-CN" altLang="en-US" b="1"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pic>
        <p:nvPicPr>
          <p:cNvPr id="6" name="图片 5"/>
          <p:cNvPicPr>
            <a:picLocks noChangeAspect="1"/>
          </p:cNvPicPr>
          <p:nvPr/>
        </p:nvPicPr>
        <p:blipFill>
          <a:blip r:embed="rId2"/>
          <a:stretch>
            <a:fillRect/>
          </a:stretch>
        </p:blipFill>
        <p:spPr>
          <a:xfrm>
            <a:off x="5004800" y="875426"/>
            <a:ext cx="3222019" cy="2753485"/>
          </a:xfrm>
          <a:prstGeom prst="rect">
            <a:avLst/>
          </a:prstGeom>
        </p:spPr>
      </p:pic>
    </p:spTree>
    <p:extLst>
      <p:ext uri="{BB962C8B-B14F-4D97-AF65-F5344CB8AC3E}">
        <p14:creationId xmlns:p14="http://schemas.microsoft.com/office/powerpoint/2010/main" val="855459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隐藏面消除算法</a:t>
            </a:r>
            <a:endParaRPr lang="en-US" dirty="0"/>
          </a:p>
        </p:txBody>
      </p:sp>
      <p:sp>
        <p:nvSpPr>
          <p:cNvPr id="3" name="Content Placeholder 2"/>
          <p:cNvSpPr>
            <a:spLocks noGrp="1"/>
          </p:cNvSpPr>
          <p:nvPr>
            <p:ph idx="1"/>
          </p:nvPr>
        </p:nvSpPr>
        <p:spPr>
          <a:xfrm>
            <a:off x="628650" y="1316831"/>
            <a:ext cx="8515350" cy="4351338"/>
          </a:xfrm>
        </p:spPr>
        <p:txBody>
          <a:bodyPr/>
          <a:lstStyle/>
          <a:p>
            <a:r>
              <a:rPr lang="zh-CN" altLang="en-US" dirty="0"/>
              <a:t>启用该算法的要素</a:t>
            </a:r>
          </a:p>
          <a:p>
            <a:pPr lvl="1">
              <a:buClr>
                <a:schemeClr val="tx1"/>
              </a:buClr>
            </a:pPr>
            <a:r>
              <a:rPr lang="zh-CN" altLang="en-US" dirty="0"/>
              <a:t>在</a:t>
            </a:r>
            <a:r>
              <a:rPr lang="en-US" altLang="zh-CN" dirty="0" err="1"/>
              <a:t>init</a:t>
            </a:r>
            <a:r>
              <a:rPr lang="en-US" altLang="zh-CN" dirty="0"/>
              <a:t>()</a:t>
            </a:r>
            <a:r>
              <a:rPr lang="zh-CN" altLang="en-US" dirty="0"/>
              <a:t>中激活</a:t>
            </a:r>
            <a:r>
              <a:rPr lang="en-US" altLang="zh-CN" dirty="0"/>
              <a:t>Z-Buffer</a:t>
            </a:r>
            <a:r>
              <a:rPr lang="zh-CN" altLang="en-US" dirty="0"/>
              <a:t>隐藏面消除算法</a:t>
            </a:r>
          </a:p>
          <a:p>
            <a:pPr marL="457200" lvl="1" indent="0">
              <a:buClr>
                <a:schemeClr val="tx1"/>
              </a:buClr>
              <a:buNone/>
            </a:pPr>
            <a:r>
              <a:rPr lang="en-US" altLang="zh-CN" dirty="0"/>
              <a:t>    </a:t>
            </a:r>
            <a:r>
              <a:rPr lang="en-US" altLang="zh-CN" dirty="0" err="1"/>
              <a:t>glEnable</a:t>
            </a:r>
            <a:r>
              <a:rPr lang="en-US" altLang="zh-CN" dirty="0"/>
              <a:t>(GL_DEPTH_TEST);</a:t>
            </a:r>
          </a:p>
          <a:p>
            <a:pPr lvl="1">
              <a:buClr>
                <a:schemeClr val="tx1"/>
              </a:buClr>
            </a:pPr>
            <a:r>
              <a:rPr lang="zh-CN" altLang="en-US" dirty="0"/>
              <a:t>在显示回调函数中清空深度缓冲区</a:t>
            </a:r>
          </a:p>
          <a:p>
            <a:pPr marL="457200" lvl="1" indent="0">
              <a:buClr>
                <a:schemeClr val="tx1"/>
              </a:buClr>
              <a:buNone/>
            </a:pPr>
            <a:r>
              <a:rPr lang="en-US" altLang="zh-CN" dirty="0"/>
              <a:t>    </a:t>
            </a:r>
            <a:r>
              <a:rPr lang="en-US" altLang="zh-CN" dirty="0" err="1"/>
              <a:t>glClear</a:t>
            </a:r>
            <a:r>
              <a:rPr lang="en-US" altLang="zh-CN" dirty="0"/>
              <a:t>(GL_COLOR_BUFFER_BIT|GL_DEPTH_BUFFER_BIT);</a:t>
            </a:r>
            <a:endParaRPr lang="zh-CN" alt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32</a:t>
            </a:fld>
            <a:endParaRPr lang="zh-CN" altLang="en-US" dirty="0"/>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1476182" y="5038209"/>
            <a:ext cx="1134262" cy="369332"/>
          </a:xfrm>
          <a:prstGeom prst="rect">
            <a:avLst/>
          </a:prstGeom>
        </p:spPr>
        <p:txBody>
          <a:bodyPr wrap="square">
            <a:spAutoFit/>
          </a:bodyPr>
          <a:lstStyle/>
          <a:p>
            <a:r>
              <a:rPr lang="zh-CN" altLang="en-US" b="1" dirty="0"/>
              <a:t>实验 </a:t>
            </a:r>
            <a:r>
              <a:rPr lang="en-US" altLang="zh-CN" b="1" dirty="0"/>
              <a:t>2.2:</a:t>
            </a:r>
          </a:p>
        </p:txBody>
      </p:sp>
      <p:pic>
        <p:nvPicPr>
          <p:cNvPr id="9" name="Picture 8">
            <a:extLst>
              <a:ext uri="{FF2B5EF4-FFF2-40B4-BE49-F238E27FC236}">
                <a16:creationId xmlns:a16="http://schemas.microsoft.com/office/drawing/2014/main" id="{F971CA51-7701-E84B-86A9-17E77CE9AD13}"/>
              </a:ext>
            </a:extLst>
          </p:cNvPr>
          <p:cNvPicPr>
            <a:picLocks noChangeAspect="1"/>
          </p:cNvPicPr>
          <p:nvPr/>
        </p:nvPicPr>
        <p:blipFill>
          <a:blip r:embed="rId2"/>
          <a:stretch>
            <a:fillRect/>
          </a:stretch>
        </p:blipFill>
        <p:spPr>
          <a:xfrm>
            <a:off x="3062695" y="3898689"/>
            <a:ext cx="2520981" cy="2648371"/>
          </a:xfrm>
          <a:prstGeom prst="rect">
            <a:avLst/>
          </a:prstGeom>
        </p:spPr>
      </p:pic>
      <p:pic>
        <p:nvPicPr>
          <p:cNvPr id="10" name="Picture 9">
            <a:extLst>
              <a:ext uri="{FF2B5EF4-FFF2-40B4-BE49-F238E27FC236}">
                <a16:creationId xmlns:a16="http://schemas.microsoft.com/office/drawing/2014/main" id="{3FA80269-F079-F24A-AFD6-B357AAB77251}"/>
              </a:ext>
            </a:extLst>
          </p:cNvPr>
          <p:cNvPicPr>
            <a:picLocks noChangeAspect="1"/>
          </p:cNvPicPr>
          <p:nvPr/>
        </p:nvPicPr>
        <p:blipFill>
          <a:blip r:embed="rId3"/>
          <a:stretch>
            <a:fillRect/>
          </a:stretch>
        </p:blipFill>
        <p:spPr>
          <a:xfrm>
            <a:off x="5833415" y="3877681"/>
            <a:ext cx="2522645" cy="2650119"/>
          </a:xfrm>
          <a:prstGeom prst="rect">
            <a:avLst/>
          </a:prstGeom>
        </p:spPr>
      </p:pic>
    </p:spTree>
    <p:extLst>
      <p:ext uri="{BB962C8B-B14F-4D97-AF65-F5344CB8AC3E}">
        <p14:creationId xmlns:p14="http://schemas.microsoft.com/office/powerpoint/2010/main" val="2532594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33</a:t>
            </a:fld>
            <a:endParaRPr lang="zh-CN" altLang="en-US"/>
          </a:p>
        </p:txBody>
      </p:sp>
      <p:sp>
        <p:nvSpPr>
          <p:cNvPr id="8" name="文本框 7"/>
          <p:cNvSpPr txBox="1"/>
          <p:nvPr/>
        </p:nvSpPr>
        <p:spPr>
          <a:xfrm>
            <a:off x="2867650" y="3389111"/>
            <a:ext cx="341632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网格曲面的绘制</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8" y="1913900"/>
            <a:ext cx="614272"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6883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3744592" y="911873"/>
            <a:ext cx="2187269" cy="1871665"/>
          </a:xfrm>
          <a:prstGeom prst="rect">
            <a:avLst/>
          </a:prstGeom>
        </p:spPr>
      </p:pic>
      <p:sp>
        <p:nvSpPr>
          <p:cNvPr id="2" name="标题 1"/>
          <p:cNvSpPr>
            <a:spLocks noGrp="1"/>
          </p:cNvSpPr>
          <p:nvPr>
            <p:ph type="title"/>
          </p:nvPr>
        </p:nvSpPr>
        <p:spPr/>
        <p:txBody>
          <a:bodyPr/>
          <a:lstStyle/>
          <a:p>
            <a:r>
              <a:rPr lang="zh-CN" altLang="en-US" dirty="0"/>
              <a:t>曲面的表示</a:t>
            </a:r>
          </a:p>
        </p:txBody>
      </p:sp>
      <p:sp>
        <p:nvSpPr>
          <p:cNvPr id="3" name="内容占位符 2"/>
          <p:cNvSpPr>
            <a:spLocks noGrp="1"/>
          </p:cNvSpPr>
          <p:nvPr>
            <p:ph idx="1"/>
          </p:nvPr>
        </p:nvSpPr>
        <p:spPr/>
        <p:txBody>
          <a:bodyPr>
            <a:normAutofit/>
          </a:bodyPr>
          <a:lstStyle/>
          <a:p>
            <a:r>
              <a:rPr lang="zh-CN" altLang="en-US" dirty="0"/>
              <a:t>高度场</a:t>
            </a:r>
            <a:endParaRPr lang="en-US" altLang="zh-CN" dirty="0"/>
          </a:p>
          <a:p>
            <a:pPr lvl="1">
              <a:buClr>
                <a:schemeClr val="tx1"/>
              </a:buClr>
            </a:pPr>
            <a:r>
              <a:rPr lang="en-US" altLang="zh-CN" dirty="0"/>
              <a:t>2.5</a:t>
            </a:r>
            <a:r>
              <a:rPr lang="zh-CN" altLang="en-US" dirty="0"/>
              <a:t>维曲面</a:t>
            </a:r>
            <a:endParaRPr lang="en-US" altLang="zh-CN" dirty="0"/>
          </a:p>
          <a:p>
            <a:pPr lvl="1">
              <a:buClr>
                <a:schemeClr val="tx1"/>
              </a:buClr>
            </a:pPr>
            <a:endParaRPr lang="en-US" altLang="zh-CN" dirty="0"/>
          </a:p>
          <a:p>
            <a:r>
              <a:rPr lang="zh-CN" altLang="en-US" dirty="0"/>
              <a:t>网格曲面</a:t>
            </a:r>
            <a:endParaRPr lang="en-US" altLang="zh-CN" dirty="0"/>
          </a:p>
          <a:p>
            <a:pPr lvl="1">
              <a:buClr>
                <a:schemeClr val="tx1"/>
              </a:buClr>
            </a:pPr>
            <a:r>
              <a:rPr lang="zh-CN" altLang="en-US" dirty="0"/>
              <a:t>由多边形彼此相接构成的网格</a:t>
            </a:r>
          </a:p>
          <a:p>
            <a:pPr lvl="1">
              <a:buClr>
                <a:schemeClr val="tx1"/>
              </a:buClr>
            </a:pPr>
            <a:r>
              <a:rPr lang="zh-CN" altLang="en-US" dirty="0"/>
              <a:t>多边形称为网格的面，多边形的顶点也称为网格的顶点</a:t>
            </a:r>
          </a:p>
          <a:p>
            <a:pPr lvl="1">
              <a:buClr>
                <a:schemeClr val="tx1"/>
              </a:buClr>
            </a:pPr>
            <a:r>
              <a:rPr lang="zh-CN" altLang="en-US" dirty="0"/>
              <a:t>一般要求两张相邻面的公共边完全相同，即不能出现某一面的一个顶点在另一面的边中间</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34</a:t>
            </a:fld>
            <a:endParaRPr lang="zh-CN" altLang="en-US"/>
          </a:p>
        </p:txBody>
      </p:sp>
      <p:pic>
        <p:nvPicPr>
          <p:cNvPr id="8" name="图片 7"/>
          <p:cNvPicPr>
            <a:picLocks noChangeAspect="1"/>
          </p:cNvPicPr>
          <p:nvPr/>
        </p:nvPicPr>
        <p:blipFill>
          <a:blip r:embed="rId3"/>
          <a:stretch>
            <a:fillRect/>
          </a:stretch>
        </p:blipFill>
        <p:spPr>
          <a:xfrm>
            <a:off x="6111518" y="878305"/>
            <a:ext cx="2460484" cy="1608683"/>
          </a:xfrm>
          <a:prstGeom prst="rect">
            <a:avLst/>
          </a:prstGeom>
        </p:spPr>
      </p:pic>
      <p:pic>
        <p:nvPicPr>
          <p:cNvPr id="9" name="图片 8"/>
          <p:cNvPicPr>
            <a:picLocks noChangeAspect="1"/>
          </p:cNvPicPr>
          <p:nvPr/>
        </p:nvPicPr>
        <p:blipFill>
          <a:blip r:embed="rId4"/>
          <a:stretch>
            <a:fillRect/>
          </a:stretch>
        </p:blipFill>
        <p:spPr>
          <a:xfrm>
            <a:off x="2641952" y="1137780"/>
            <a:ext cx="1315451" cy="333992"/>
          </a:xfrm>
          <a:prstGeom prst="rect">
            <a:avLst/>
          </a:prstGeom>
        </p:spPr>
      </p:pic>
      <p:sp>
        <p:nvSpPr>
          <p:cNvPr id="10" name="文本框 9"/>
          <p:cNvSpPr txBox="1"/>
          <p:nvPr/>
        </p:nvSpPr>
        <p:spPr>
          <a:xfrm>
            <a:off x="6520348" y="2513723"/>
            <a:ext cx="180049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曲面上的高度场</a:t>
            </a:r>
          </a:p>
        </p:txBody>
      </p:sp>
      <p:pic>
        <p:nvPicPr>
          <p:cNvPr id="11" name="图片 10"/>
          <p:cNvPicPr>
            <a:picLocks noChangeAspect="1"/>
          </p:cNvPicPr>
          <p:nvPr/>
        </p:nvPicPr>
        <p:blipFill>
          <a:blip r:embed="rId5"/>
          <a:stretch>
            <a:fillRect/>
          </a:stretch>
        </p:blipFill>
        <p:spPr>
          <a:xfrm>
            <a:off x="628650" y="4592104"/>
            <a:ext cx="1346330" cy="2030180"/>
          </a:xfrm>
          <a:prstGeom prst="rect">
            <a:avLst/>
          </a:prstGeom>
        </p:spPr>
      </p:pic>
      <p:pic>
        <p:nvPicPr>
          <p:cNvPr id="12" name="图片 11"/>
          <p:cNvPicPr>
            <a:picLocks noChangeAspect="1"/>
          </p:cNvPicPr>
          <p:nvPr/>
        </p:nvPicPr>
        <p:blipFill>
          <a:blip r:embed="rId6"/>
          <a:stretch>
            <a:fillRect/>
          </a:stretch>
        </p:blipFill>
        <p:spPr>
          <a:xfrm>
            <a:off x="5542356" y="4264635"/>
            <a:ext cx="3029646" cy="2091715"/>
          </a:xfrm>
          <a:prstGeom prst="rect">
            <a:avLst/>
          </a:prstGeom>
        </p:spPr>
      </p:pic>
      <p:pic>
        <p:nvPicPr>
          <p:cNvPr id="13" name="图片 12"/>
          <p:cNvPicPr>
            <a:picLocks noChangeAspect="1"/>
          </p:cNvPicPr>
          <p:nvPr/>
        </p:nvPicPr>
        <p:blipFill>
          <a:blip r:embed="rId7"/>
          <a:stretch>
            <a:fillRect/>
          </a:stretch>
        </p:blipFill>
        <p:spPr>
          <a:xfrm>
            <a:off x="2295039" y="4797021"/>
            <a:ext cx="2899106" cy="1620346"/>
          </a:xfrm>
          <a:prstGeom prst="rect">
            <a:avLst/>
          </a:prstGeom>
        </p:spPr>
      </p:pic>
    </p:spTree>
    <p:extLst>
      <p:ext uri="{BB962C8B-B14F-4D97-AF65-F5344CB8AC3E}">
        <p14:creationId xmlns:p14="http://schemas.microsoft.com/office/powerpoint/2010/main" val="498635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3220113" y="4254329"/>
            <a:ext cx="5218205" cy="2553360"/>
          </a:xfrm>
          <a:prstGeom prst="rect">
            <a:avLst/>
          </a:prstGeom>
        </p:spPr>
      </p:pic>
      <p:sp>
        <p:nvSpPr>
          <p:cNvPr id="2" name="标题 1"/>
          <p:cNvSpPr>
            <a:spLocks noGrp="1"/>
          </p:cNvSpPr>
          <p:nvPr>
            <p:ph type="title"/>
          </p:nvPr>
        </p:nvSpPr>
        <p:spPr/>
        <p:txBody>
          <a:bodyPr/>
          <a:lstStyle/>
          <a:p>
            <a:r>
              <a:rPr lang="zh-CN" altLang="en-US" dirty="0"/>
              <a:t>高度场的绘制显示</a:t>
            </a:r>
          </a:p>
        </p:txBody>
      </p:sp>
      <p:sp>
        <p:nvSpPr>
          <p:cNvPr id="3" name="内容占位符 2"/>
          <p:cNvSpPr>
            <a:spLocks noGrp="1"/>
          </p:cNvSpPr>
          <p:nvPr>
            <p:ph idx="1"/>
          </p:nvPr>
        </p:nvSpPr>
        <p:spPr>
          <a:xfrm>
            <a:off x="628650" y="1316831"/>
            <a:ext cx="7886700" cy="5369180"/>
          </a:xfrm>
        </p:spPr>
        <p:txBody>
          <a:bodyPr>
            <a:normAutofit/>
          </a:bodyPr>
          <a:lstStyle/>
          <a:p>
            <a:r>
              <a:rPr lang="zh-CN" altLang="en-US" dirty="0"/>
              <a:t>显示方法：</a:t>
            </a:r>
            <a:endParaRPr lang="en-US" altLang="zh-CN" dirty="0"/>
          </a:p>
          <a:p>
            <a:pPr lvl="1">
              <a:buClr>
                <a:schemeClr val="tx1"/>
              </a:buClr>
            </a:pPr>
            <a:r>
              <a:rPr lang="zh-CN" altLang="en-US" dirty="0"/>
              <a:t>构建</a:t>
            </a:r>
            <a:r>
              <a:rPr lang="en-US" altLang="zh-CN" dirty="0"/>
              <a:t>x</a:t>
            </a:r>
            <a:r>
              <a:rPr lang="zh-CN" altLang="en-US" dirty="0"/>
              <a:t>，</a:t>
            </a:r>
            <a:r>
              <a:rPr lang="en-US" altLang="zh-CN" dirty="0"/>
              <a:t>z</a:t>
            </a:r>
            <a:r>
              <a:rPr lang="zh-CN" altLang="en-US" dirty="0"/>
              <a:t>向的二维数组，采用网格线绘制显示</a:t>
            </a:r>
            <a:endParaRPr lang="en-US" altLang="zh-CN" dirty="0"/>
          </a:p>
          <a:p>
            <a:pPr lvl="1">
              <a:buClr>
                <a:schemeClr val="tx1"/>
              </a:buClr>
            </a:pPr>
            <a:r>
              <a:rPr lang="zh-CN" altLang="en-US" dirty="0"/>
              <a:t>两组</a:t>
            </a:r>
            <a:r>
              <a:rPr lang="en-US" altLang="zh-CN" dirty="0"/>
              <a:t>STRIP_LINE</a:t>
            </a:r>
            <a:r>
              <a:rPr lang="zh-CN" altLang="en-US" dirty="0"/>
              <a:t>（</a:t>
            </a:r>
            <a:r>
              <a:rPr lang="zh-CN" altLang="en-US" dirty="0">
                <a:solidFill>
                  <a:srgbClr val="00B050"/>
                </a:solidFill>
              </a:rPr>
              <a:t>请思考</a:t>
            </a:r>
            <a:r>
              <a:rPr lang="zh-CN" altLang="en-US" dirty="0"/>
              <a:t>）</a:t>
            </a:r>
            <a:r>
              <a:rPr lang="en-US" altLang="zh-CN" dirty="0"/>
              <a:t>,</a:t>
            </a:r>
            <a:r>
              <a:rPr lang="zh-CN" altLang="en-US" dirty="0"/>
              <a:t>其中一组数据如下：</a:t>
            </a: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endParaRPr lang="en-US" altLang="zh-CN" dirty="0"/>
          </a:p>
          <a:p>
            <a:endParaRPr lang="en-US" altLang="zh-CN" dirty="0"/>
          </a:p>
          <a:p>
            <a:r>
              <a:rPr lang="zh-CN" altLang="en-US" dirty="0"/>
              <a:t>问题：</a:t>
            </a:r>
            <a:endParaRPr lang="en-US" altLang="zh-CN" dirty="0"/>
          </a:p>
          <a:p>
            <a:pPr lvl="1">
              <a:buClr>
                <a:schemeClr val="tx1"/>
              </a:buClr>
            </a:pPr>
            <a:r>
              <a:rPr lang="en-US" altLang="zh-CN" dirty="0"/>
              <a:t>GPU</a:t>
            </a:r>
            <a:r>
              <a:rPr lang="zh-CN" altLang="en-US" dirty="0"/>
              <a:t>数据传输负载</a:t>
            </a:r>
            <a:endParaRPr lang="en-US" altLang="zh-CN" dirty="0"/>
          </a:p>
          <a:p>
            <a:pPr lvl="1">
              <a:buClr>
                <a:schemeClr val="tx1"/>
              </a:buClr>
            </a:pPr>
            <a:r>
              <a:rPr lang="zh-CN" altLang="en-US" dirty="0"/>
              <a:t>隐藏面消除</a:t>
            </a:r>
            <a:endParaRPr lang="en-US" altLang="zh-CN" dirty="0"/>
          </a:p>
          <a:p>
            <a:pPr lvl="1">
              <a:buClr>
                <a:schemeClr val="tx1"/>
              </a:buClr>
            </a:pPr>
            <a:r>
              <a:rPr lang="zh-CN" altLang="en-US" dirty="0"/>
              <a:t>线绘制“瑕疵”</a:t>
            </a:r>
            <a:endParaRPr lang="en-US" altLang="zh-CN" dirty="0"/>
          </a:p>
          <a:p>
            <a:pPr marL="0" indent="0">
              <a:buNone/>
            </a:pP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35</a:t>
            </a:fld>
            <a:endParaRPr lang="zh-CN" altLang="en-US"/>
          </a:p>
        </p:txBody>
      </p:sp>
      <p:sp>
        <p:nvSpPr>
          <p:cNvPr id="11" name="矩形 10"/>
          <p:cNvSpPr/>
          <p:nvPr/>
        </p:nvSpPr>
        <p:spPr>
          <a:xfrm>
            <a:off x="1575327" y="2469820"/>
            <a:ext cx="5515021"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for</a:t>
            </a:r>
            <a:r>
              <a:rPr lang="en-US" altLang="zh-CN" b="1" dirty="0">
                <a:latin typeface="ZztexMono-Regular"/>
              </a:rPr>
              <a:t>(</a:t>
            </a:r>
            <a:r>
              <a:rPr lang="en-US" altLang="zh-CN" b="1" dirty="0" err="1">
                <a:solidFill>
                  <a:srgbClr val="0000FF"/>
                </a:solidFill>
                <a:latin typeface="ZztexMono-Regular"/>
              </a:rPr>
              <a:t>int</a:t>
            </a:r>
            <a:r>
              <a:rPr lang="en-US" altLang="zh-CN" b="1" dirty="0">
                <a:latin typeface="ZztexMono-Regular"/>
              </a:rPr>
              <a:t> </a:t>
            </a:r>
            <a:r>
              <a:rPr lang="en-US" altLang="zh-CN" b="1" dirty="0" err="1">
                <a:latin typeface="ZztexMono-Regular"/>
              </a:rPr>
              <a:t>i</a:t>
            </a:r>
            <a:r>
              <a:rPr lang="en-US" altLang="zh-CN" b="1" dirty="0">
                <a:latin typeface="ZztexMono-Regular"/>
              </a:rPr>
              <a:t> = 0; </a:t>
            </a:r>
            <a:r>
              <a:rPr lang="en-US" altLang="zh-CN" b="1" dirty="0" err="1">
                <a:latin typeface="ZztexMono-Regular"/>
              </a:rPr>
              <a:t>i</a:t>
            </a:r>
            <a:r>
              <a:rPr lang="en-US" altLang="zh-CN" b="1" dirty="0">
                <a:latin typeface="ZztexMono-Regular"/>
              </a:rPr>
              <a:t>&lt;M; </a:t>
            </a:r>
            <a:r>
              <a:rPr lang="en-US" altLang="zh-CN" b="1" dirty="0" err="1">
                <a:latin typeface="ZztexMono-Regular"/>
              </a:rPr>
              <a:t>i</a:t>
            </a:r>
            <a:r>
              <a:rPr lang="en-US" altLang="zh-CN" b="1" dirty="0">
                <a:latin typeface="ZztexMono-Regular"/>
              </a:rPr>
              <a:t>++) </a:t>
            </a:r>
          </a:p>
          <a:p>
            <a:r>
              <a:rPr lang="zh-CN" altLang="en-US" b="1" dirty="0">
                <a:latin typeface="ZztexMono-Regular"/>
              </a:rPr>
              <a:t>    </a:t>
            </a:r>
            <a:r>
              <a:rPr lang="en-US" altLang="zh-CN" b="1" dirty="0">
                <a:solidFill>
                  <a:srgbClr val="0000FF"/>
                </a:solidFill>
                <a:latin typeface="ZztexMono-Regular"/>
              </a:rPr>
              <a:t>for</a:t>
            </a:r>
            <a:r>
              <a:rPr lang="en-US" altLang="zh-CN" b="1" dirty="0">
                <a:latin typeface="ZztexMono-Regular"/>
              </a:rPr>
              <a:t>(</a:t>
            </a:r>
            <a:r>
              <a:rPr lang="en-US" altLang="zh-CN" b="1" dirty="0" err="1">
                <a:solidFill>
                  <a:srgbClr val="0000FF"/>
                </a:solidFill>
                <a:latin typeface="ZztexMono-Regular"/>
              </a:rPr>
              <a:t>int</a:t>
            </a:r>
            <a:r>
              <a:rPr lang="en-US" altLang="zh-CN" b="1" dirty="0">
                <a:latin typeface="ZztexMono-Regular"/>
              </a:rPr>
              <a:t> j=0; j&lt;N; </a:t>
            </a:r>
            <a:r>
              <a:rPr lang="en-US" altLang="zh-CN" b="1" dirty="0" err="1">
                <a:latin typeface="ZztexMono-Regular"/>
              </a:rPr>
              <a:t>j++</a:t>
            </a:r>
            <a:r>
              <a:rPr lang="en-US" altLang="zh-CN" b="1" dirty="0">
                <a:latin typeface="ZztexMono-Regular"/>
              </a:rPr>
              <a:t>)</a:t>
            </a:r>
          </a:p>
          <a:p>
            <a:r>
              <a:rPr lang="en-US" altLang="zh-CN" b="1" dirty="0">
                <a:latin typeface="ZztexMono-Regular"/>
              </a:rPr>
              <a:t>{</a:t>
            </a:r>
          </a:p>
          <a:p>
            <a:pPr lvl="1"/>
            <a:r>
              <a:rPr lang="en-US" altLang="zh-CN" b="1" dirty="0">
                <a:latin typeface="ZztexMono-Regular"/>
              </a:rPr>
              <a:t>vertices[k] = </a:t>
            </a:r>
            <a:r>
              <a:rPr lang="en-US" altLang="zh-CN" b="1" dirty="0">
                <a:solidFill>
                  <a:srgbClr val="0000FF"/>
                </a:solidFill>
                <a:latin typeface="ZztexMono-Regular"/>
              </a:rPr>
              <a:t>point4</a:t>
            </a:r>
            <a:r>
              <a:rPr lang="en-US" altLang="zh-CN" b="1" dirty="0">
                <a:latin typeface="ZztexMono-Regular"/>
              </a:rPr>
              <a:t>(j, data[j][</a:t>
            </a:r>
            <a:r>
              <a:rPr lang="en-US" altLang="zh-CN" b="1" dirty="0" err="1">
                <a:latin typeface="ZztexMono-Regular"/>
              </a:rPr>
              <a:t>i</a:t>
            </a:r>
            <a:r>
              <a:rPr lang="en-US" altLang="zh-CN" b="1" dirty="0">
                <a:latin typeface="ZztexMono-Regular"/>
              </a:rPr>
              <a:t>],</a:t>
            </a:r>
            <a:r>
              <a:rPr lang="zh-CN" altLang="en-US" b="1" dirty="0">
                <a:latin typeface="ZztexMono-Regular"/>
              </a:rPr>
              <a:t> </a:t>
            </a:r>
            <a:r>
              <a:rPr lang="en-US" altLang="zh-CN" b="1" dirty="0" err="1">
                <a:latin typeface="ZztexMono-Regular"/>
              </a:rPr>
              <a:t>i</a:t>
            </a:r>
            <a:r>
              <a:rPr lang="en-US" altLang="zh-CN" b="1" dirty="0">
                <a:latin typeface="ZztexMono-Regular"/>
              </a:rPr>
              <a:t>,</a:t>
            </a:r>
            <a:r>
              <a:rPr lang="zh-CN" altLang="en-US" b="1" dirty="0">
                <a:latin typeface="ZztexMono-Regular"/>
              </a:rPr>
              <a:t> </a:t>
            </a:r>
            <a:r>
              <a:rPr lang="en-US" altLang="zh-CN" b="1" dirty="0">
                <a:latin typeface="ZztexMono-Regular"/>
              </a:rPr>
              <a:t>1.0);</a:t>
            </a:r>
          </a:p>
          <a:p>
            <a:pPr lvl="1"/>
            <a:r>
              <a:rPr lang="en-US" altLang="zh-CN" b="1" dirty="0">
                <a:latin typeface="ZztexMono-Regular"/>
              </a:rPr>
              <a:t>k++;</a:t>
            </a:r>
          </a:p>
          <a:p>
            <a:r>
              <a:rPr lang="en-US" altLang="zh-CN" b="1" dirty="0">
                <a:latin typeface="ZztexMono-Regular"/>
              </a:rPr>
              <a:t>}</a:t>
            </a:r>
            <a:endParaRPr lang="zh-CN" altLang="en-US" dirty="0"/>
          </a:p>
        </p:txBody>
      </p:sp>
      <p:pic>
        <p:nvPicPr>
          <p:cNvPr id="9" name="图片 8"/>
          <p:cNvPicPr>
            <a:picLocks noChangeAspect="1"/>
          </p:cNvPicPr>
          <p:nvPr/>
        </p:nvPicPr>
        <p:blipFill>
          <a:blip r:embed="rId3"/>
          <a:stretch>
            <a:fillRect/>
          </a:stretch>
        </p:blipFill>
        <p:spPr>
          <a:xfrm>
            <a:off x="6669439" y="4291238"/>
            <a:ext cx="1645882" cy="417888"/>
          </a:xfrm>
          <a:prstGeom prst="rect">
            <a:avLst/>
          </a:prstGeom>
        </p:spPr>
      </p:pic>
    </p:spTree>
    <p:extLst>
      <p:ext uri="{BB962C8B-B14F-4D97-AF65-F5344CB8AC3E}">
        <p14:creationId xmlns:p14="http://schemas.microsoft.com/office/powerpoint/2010/main" val="10865318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网格曲面的绘制显示</a:t>
            </a:r>
          </a:p>
        </p:txBody>
      </p:sp>
      <p:sp>
        <p:nvSpPr>
          <p:cNvPr id="3" name="内容占位符 2"/>
          <p:cNvSpPr>
            <a:spLocks noGrp="1"/>
          </p:cNvSpPr>
          <p:nvPr>
            <p:ph idx="1"/>
          </p:nvPr>
        </p:nvSpPr>
        <p:spPr>
          <a:xfrm>
            <a:off x="628650" y="1316831"/>
            <a:ext cx="7886700" cy="5338612"/>
          </a:xfrm>
        </p:spPr>
        <p:txBody>
          <a:bodyPr>
            <a:normAutofit lnSpcReduction="10000"/>
          </a:bodyPr>
          <a:lstStyle/>
          <a:p>
            <a:r>
              <a:rPr lang="zh-CN" altLang="en-US" dirty="0"/>
              <a:t>三角形网格的产生</a:t>
            </a:r>
            <a:endParaRPr lang="en-US" altLang="zh-CN" dirty="0"/>
          </a:p>
          <a:p>
            <a:pPr lvl="1">
              <a:buClr>
                <a:schemeClr val="tx1"/>
              </a:buClr>
            </a:pPr>
            <a:r>
              <a:rPr lang="zh-CN" altLang="en-US" dirty="0"/>
              <a:t>一个四边形剖分为两个三角形</a:t>
            </a:r>
            <a:endParaRPr lang="en-US" altLang="zh-CN" dirty="0"/>
          </a:p>
          <a:p>
            <a:pPr lvl="1">
              <a:buClr>
                <a:schemeClr val="tx1"/>
              </a:buClr>
            </a:pPr>
            <a:r>
              <a:rPr lang="zh-CN" altLang="en-US" dirty="0"/>
              <a:t>三角化（</a:t>
            </a:r>
            <a:r>
              <a:rPr lang="en-US" altLang="zh-CN" dirty="0"/>
              <a:t>Triangulation</a:t>
            </a:r>
            <a:r>
              <a:rPr lang="zh-CN" altLang="en-US" dirty="0"/>
              <a:t>）</a:t>
            </a:r>
            <a:endParaRPr lang="en-US" altLang="zh-CN" dirty="0"/>
          </a:p>
          <a:p>
            <a:pPr lvl="1">
              <a:buClr>
                <a:schemeClr val="tx1"/>
              </a:buClr>
            </a:pPr>
            <a:endParaRPr lang="en-US" altLang="zh-CN" dirty="0"/>
          </a:p>
          <a:p>
            <a:pPr marL="0" indent="0">
              <a:buNone/>
            </a:pP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“面”绘制</a:t>
            </a:r>
            <a:endParaRPr lang="en-US" altLang="zh-CN" dirty="0"/>
          </a:p>
          <a:p>
            <a:pPr lvl="1">
              <a:buClr>
                <a:schemeClr val="tx1"/>
              </a:buClr>
            </a:pPr>
            <a:r>
              <a:rPr lang="en-US" altLang="zh-CN" dirty="0"/>
              <a:t>GL_FILL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36</a:t>
            </a:fld>
            <a:endParaRPr lang="zh-CN" altLang="en-US"/>
          </a:p>
        </p:txBody>
      </p:sp>
      <p:sp>
        <p:nvSpPr>
          <p:cNvPr id="11" name="矩形 10"/>
          <p:cNvSpPr/>
          <p:nvPr/>
        </p:nvSpPr>
        <p:spPr>
          <a:xfrm>
            <a:off x="1125376" y="2463240"/>
            <a:ext cx="7736522" cy="2862322"/>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for</a:t>
            </a:r>
            <a:r>
              <a:rPr lang="en-US" altLang="zh-CN" b="1" dirty="0">
                <a:latin typeface="ZztexMono-Regular"/>
              </a:rPr>
              <a:t>(</a:t>
            </a:r>
            <a:r>
              <a:rPr lang="en-US" altLang="zh-CN" b="1" dirty="0" err="1">
                <a:solidFill>
                  <a:srgbClr val="0000FF"/>
                </a:solidFill>
                <a:latin typeface="ZztexMono-Regular"/>
              </a:rPr>
              <a:t>int</a:t>
            </a:r>
            <a:r>
              <a:rPr lang="en-US" altLang="zh-CN" b="1" dirty="0">
                <a:latin typeface="ZztexMono-Regular"/>
              </a:rPr>
              <a:t> </a:t>
            </a:r>
            <a:r>
              <a:rPr lang="en-US" altLang="zh-CN" b="1" dirty="0" err="1">
                <a:latin typeface="ZztexMono-Regular"/>
              </a:rPr>
              <a:t>i</a:t>
            </a:r>
            <a:r>
              <a:rPr lang="en-US" altLang="zh-CN" b="1" dirty="0">
                <a:latin typeface="ZztexMono-Regular"/>
              </a:rPr>
              <a:t>=0; </a:t>
            </a:r>
            <a:r>
              <a:rPr lang="en-US" altLang="zh-CN" b="1" dirty="0" err="1">
                <a:latin typeface="ZztexMono-Regular"/>
              </a:rPr>
              <a:t>i</a:t>
            </a:r>
            <a:r>
              <a:rPr lang="en-US" altLang="zh-CN" b="1" dirty="0">
                <a:latin typeface="ZztexMono-Regular"/>
              </a:rPr>
              <a:t>&lt;N-1; </a:t>
            </a:r>
            <a:r>
              <a:rPr lang="en-US" altLang="zh-CN" b="1" dirty="0" err="1">
                <a:latin typeface="ZztexMono-Regular"/>
              </a:rPr>
              <a:t>i</a:t>
            </a:r>
            <a:r>
              <a:rPr lang="en-US" altLang="zh-CN" b="1" dirty="0">
                <a:latin typeface="ZztexMono-Regular"/>
              </a:rPr>
              <a:t>++) </a:t>
            </a:r>
          </a:p>
          <a:p>
            <a:r>
              <a:rPr lang="zh-CN" altLang="en-US" b="1" dirty="0">
                <a:latin typeface="ZztexMono-Regular"/>
              </a:rPr>
              <a:t>     </a:t>
            </a:r>
            <a:r>
              <a:rPr lang="en-US" altLang="zh-CN" b="1" dirty="0">
                <a:solidFill>
                  <a:srgbClr val="0000FF"/>
                </a:solidFill>
                <a:latin typeface="ZztexMono-Regular"/>
              </a:rPr>
              <a:t>for</a:t>
            </a:r>
            <a:r>
              <a:rPr lang="en-US" altLang="zh-CN" b="1" dirty="0">
                <a:latin typeface="ZztexMono-Regular"/>
              </a:rPr>
              <a:t>(</a:t>
            </a:r>
            <a:r>
              <a:rPr lang="en-US" altLang="zh-CN" b="1" dirty="0" err="1">
                <a:solidFill>
                  <a:srgbClr val="0000FF"/>
                </a:solidFill>
                <a:latin typeface="ZztexMono-Regular"/>
              </a:rPr>
              <a:t>int</a:t>
            </a:r>
            <a:r>
              <a:rPr lang="en-US" altLang="zh-CN" b="1" dirty="0">
                <a:latin typeface="ZztexMono-Regular"/>
              </a:rPr>
              <a:t> j=0; j&lt;M-1;j++)</a:t>
            </a:r>
          </a:p>
          <a:p>
            <a:r>
              <a:rPr lang="en-US" altLang="zh-CN" b="1" dirty="0">
                <a:solidFill>
                  <a:srgbClr val="00B050"/>
                </a:solidFill>
                <a:latin typeface="ZztexMono-Regular"/>
              </a:rPr>
              <a:t>//NM quads, 2 triangles/quad</a:t>
            </a:r>
          </a:p>
          <a:p>
            <a:r>
              <a:rPr lang="en-US" altLang="zh-CN" b="1" dirty="0">
                <a:latin typeface="ZztexMono-Regular"/>
              </a:rPr>
              <a:t>{</a:t>
            </a:r>
          </a:p>
          <a:p>
            <a:pPr lvl="1"/>
            <a:r>
              <a:rPr lang="en-US" altLang="zh-CN" b="1" dirty="0">
                <a:latin typeface="ZztexMono-Regular"/>
              </a:rPr>
              <a:t>triangles[k] = </a:t>
            </a:r>
            <a:r>
              <a:rPr lang="en-US" altLang="zh-CN" b="1" dirty="0">
                <a:solidFill>
                  <a:srgbClr val="0000FF"/>
                </a:solidFill>
                <a:latin typeface="ZztexMono-Regular"/>
              </a:rPr>
              <a:t>vec4</a:t>
            </a:r>
            <a:r>
              <a:rPr lang="en-US" altLang="zh-CN" b="1" dirty="0">
                <a:latin typeface="ZztexMono-Regular"/>
              </a:rPr>
              <a:t>(2.0*(</a:t>
            </a:r>
            <a:r>
              <a:rPr lang="en-US" altLang="zh-CN" b="1" dirty="0" err="1">
                <a:latin typeface="ZztexMono-Regular"/>
              </a:rPr>
              <a:t>i</a:t>
            </a:r>
            <a:r>
              <a:rPr lang="en-US" altLang="zh-CN" b="1" dirty="0">
                <a:latin typeface="ZztexMono-Regular"/>
              </a:rPr>
              <a:t>/fn-0.5), data[</a:t>
            </a:r>
            <a:r>
              <a:rPr lang="en-US" altLang="zh-CN" b="1" dirty="0" err="1">
                <a:latin typeface="ZztexMono-Regular"/>
              </a:rPr>
              <a:t>i</a:t>
            </a:r>
            <a:r>
              <a:rPr lang="en-US" altLang="zh-CN" b="1" dirty="0">
                <a:latin typeface="ZztexMono-Regular"/>
              </a:rPr>
              <a:t>][j]/</a:t>
            </a:r>
            <a:r>
              <a:rPr lang="en-US" altLang="zh-CN" b="1" dirty="0" err="1">
                <a:latin typeface="ZztexMono-Regular"/>
              </a:rPr>
              <a:t>fmax</a:t>
            </a:r>
            <a:r>
              <a:rPr lang="en-US" altLang="zh-CN" b="1" dirty="0">
                <a:latin typeface="ZztexMono-Regular"/>
              </a:rPr>
              <a:t>, -j/fm,1.0); </a:t>
            </a:r>
          </a:p>
          <a:p>
            <a:pPr lvl="1"/>
            <a:r>
              <a:rPr lang="en-US" altLang="zh-CN" b="1" dirty="0">
                <a:latin typeface="ZztexMono-Regular"/>
              </a:rPr>
              <a:t>k++;</a:t>
            </a:r>
          </a:p>
          <a:p>
            <a:pPr lvl="1"/>
            <a:r>
              <a:rPr lang="en-US" altLang="zh-CN" b="1" dirty="0">
                <a:latin typeface="ZztexMono-Regular"/>
              </a:rPr>
              <a:t>triangles[k] = </a:t>
            </a:r>
            <a:r>
              <a:rPr lang="en-US" altLang="zh-CN" b="1" dirty="0">
                <a:solidFill>
                  <a:srgbClr val="0000FF"/>
                </a:solidFill>
                <a:latin typeface="ZztexMono-Regular"/>
              </a:rPr>
              <a:t>vec4</a:t>
            </a:r>
            <a:r>
              <a:rPr lang="en-US" altLang="zh-CN" b="1" dirty="0">
                <a:latin typeface="ZztexMono-Regular"/>
              </a:rPr>
              <a:t>(2.0*((i+1)/fn-0.5), data[i+1][j]/</a:t>
            </a:r>
            <a:r>
              <a:rPr lang="en-US" altLang="zh-CN" b="1" dirty="0" err="1">
                <a:latin typeface="ZztexMono-Regular"/>
              </a:rPr>
              <a:t>fmax</a:t>
            </a:r>
            <a:r>
              <a:rPr lang="en-US" altLang="zh-CN" b="1" dirty="0">
                <a:latin typeface="ZztexMono-Regular"/>
              </a:rPr>
              <a:t>,</a:t>
            </a:r>
          </a:p>
          <a:p>
            <a:pPr lvl="1"/>
            <a:r>
              <a:rPr lang="en-US" altLang="zh-CN" b="1" dirty="0">
                <a:latin typeface="ZztexMono-Regular"/>
              </a:rPr>
              <a:t>-j/</a:t>
            </a:r>
            <a:r>
              <a:rPr lang="en-US" altLang="zh-CN" b="1" dirty="0" err="1">
                <a:latin typeface="ZztexMono-Regular"/>
              </a:rPr>
              <a:t>fm</a:t>
            </a:r>
            <a:r>
              <a:rPr lang="en-US" altLang="zh-CN" b="1" dirty="0">
                <a:latin typeface="ZztexMono-Regular"/>
              </a:rPr>
              <a:t>, 1.0); </a:t>
            </a:r>
          </a:p>
          <a:p>
            <a:pPr lvl="1"/>
            <a:r>
              <a:rPr lang="en-US" altLang="zh-CN" b="1" dirty="0">
                <a:latin typeface="ZztexMono-Regular"/>
              </a:rPr>
              <a:t>k++;  ……</a:t>
            </a:r>
          </a:p>
          <a:p>
            <a:r>
              <a:rPr lang="en-US" altLang="zh-CN" b="1" dirty="0">
                <a:latin typeface="ZztexMono-Regular"/>
              </a:rPr>
              <a:t>}</a:t>
            </a:r>
            <a:endParaRPr lang="zh-CN" altLang="en-US" dirty="0"/>
          </a:p>
        </p:txBody>
      </p:sp>
      <p:sp>
        <p:nvSpPr>
          <p:cNvPr id="6" name="文本框 5">
            <a:extLst>
              <a:ext uri="{FF2B5EF4-FFF2-40B4-BE49-F238E27FC236}">
                <a16:creationId xmlns:a16="http://schemas.microsoft.com/office/drawing/2014/main" id="{1BE9B68F-18FC-4552-B28B-2805C4E3BEC6}"/>
              </a:ext>
            </a:extLst>
          </p:cNvPr>
          <p:cNvSpPr txBox="1"/>
          <p:nvPr/>
        </p:nvSpPr>
        <p:spPr>
          <a:xfrm>
            <a:off x="5531800" y="4620488"/>
            <a:ext cx="3332661" cy="646331"/>
          </a:xfrm>
          <a:prstGeom prst="rect">
            <a:avLst/>
          </a:prstGeom>
          <a:noFill/>
        </p:spPr>
        <p:txBody>
          <a:bodyPr wrap="square" rtlCol="0">
            <a:spAutoFit/>
          </a:bodyPr>
          <a:lstStyle/>
          <a:p>
            <a:r>
              <a:rPr lang="zh-CN" altLang="en-US" dirty="0"/>
              <a:t>完整代码，请见教材</a:t>
            </a:r>
            <a:r>
              <a:rPr lang="en-US" altLang="zh-CN" dirty="0"/>
              <a:t>P170-171</a:t>
            </a:r>
          </a:p>
          <a:p>
            <a:r>
              <a:rPr lang="zh-CN" altLang="en-US" dirty="0"/>
              <a:t>但是那个代码有一点小错误</a:t>
            </a:r>
          </a:p>
        </p:txBody>
      </p:sp>
    </p:spTree>
    <p:extLst>
      <p:ext uri="{BB962C8B-B14F-4D97-AF65-F5344CB8AC3E}">
        <p14:creationId xmlns:p14="http://schemas.microsoft.com/office/powerpoint/2010/main" val="1287688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37</a:t>
            </a:fld>
            <a:endParaRPr lang="zh-CN" altLang="en-US"/>
          </a:p>
        </p:txBody>
      </p:sp>
      <p:sp>
        <p:nvSpPr>
          <p:cNvPr id="8" name="文本框 7"/>
          <p:cNvSpPr txBox="1"/>
          <p:nvPr/>
        </p:nvSpPr>
        <p:spPr>
          <a:xfrm>
            <a:off x="3308481" y="3389111"/>
            <a:ext cx="2534668"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投影和阴影</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8" y="1913900"/>
            <a:ext cx="614272" cy="1107996"/>
          </a:xfrm>
          <a:prstGeom prst="rect">
            <a:avLst/>
          </a:prstGeom>
          <a:noFill/>
        </p:spPr>
        <p:txBody>
          <a:bodyPr wrap="none" rtlCol="0">
            <a:spAutoFit/>
          </a:bodyPr>
          <a:lstStyle/>
          <a:p>
            <a:pPr algn="ctr"/>
            <a:r>
              <a:rPr lang="en-US" altLang="zh-CN" sz="6600" b="1" i="1" dirty="0">
                <a:solidFill>
                  <a:srgbClr val="94003F"/>
                </a:solidFill>
              </a:rPr>
              <a:t>5</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9025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阴影效果</a:t>
            </a:r>
          </a:p>
        </p:txBody>
      </p:sp>
      <p:sp>
        <p:nvSpPr>
          <p:cNvPr id="3" name="内容占位符 2"/>
          <p:cNvSpPr>
            <a:spLocks noGrp="1"/>
          </p:cNvSpPr>
          <p:nvPr>
            <p:ph idx="1"/>
          </p:nvPr>
        </p:nvSpPr>
        <p:spPr/>
        <p:txBody>
          <a:bodyPr>
            <a:normAutofit/>
          </a:bodyPr>
          <a:lstStyle/>
          <a:p>
            <a:r>
              <a:rPr lang="zh-CN" altLang="en-US" dirty="0"/>
              <a:t>计算机产生的阴影</a:t>
            </a:r>
            <a:endParaRPr lang="en-US" altLang="zh-CN" dirty="0"/>
          </a:p>
          <a:p>
            <a:pPr lvl="1">
              <a:buClr>
                <a:schemeClr val="tx1"/>
              </a:buClr>
            </a:pPr>
            <a:r>
              <a:rPr lang="zh-CN" altLang="en-US" dirty="0"/>
              <a:t>光源照射不到</a:t>
            </a:r>
            <a:endParaRPr lang="en-US" altLang="zh-CN" dirty="0"/>
          </a:p>
          <a:p>
            <a:pPr lvl="1">
              <a:buClr>
                <a:schemeClr val="tx1"/>
              </a:buClr>
            </a:pPr>
            <a:r>
              <a:rPr lang="zh-CN" altLang="en-US" dirty="0"/>
              <a:t>视角观察不到</a:t>
            </a:r>
            <a:endParaRPr lang="en-US" altLang="zh-CN" dirty="0"/>
          </a:p>
          <a:p>
            <a:pPr marL="0" indent="0">
              <a:buNone/>
            </a:pPr>
            <a:endParaRPr lang="en-US" altLang="zh-CN" dirty="0"/>
          </a:p>
          <a:p>
            <a:r>
              <a:rPr lang="zh-CN" altLang="en-US" dirty="0"/>
              <a:t>阴影的投影矩阵</a:t>
            </a:r>
            <a:endParaRPr lang="en-US" altLang="zh-CN" dirty="0"/>
          </a:p>
          <a:p>
            <a:pPr lvl="1">
              <a:buClr>
                <a:schemeClr val="tx1"/>
              </a:buClr>
            </a:pPr>
            <a:r>
              <a:rPr lang="zh-CN" altLang="en-US" dirty="0"/>
              <a:t>向三维空间中的平面投影</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38</a:t>
            </a:fld>
            <a:endParaRPr lang="zh-CN" altLang="en-US"/>
          </a:p>
        </p:txBody>
      </p:sp>
      <p:pic>
        <p:nvPicPr>
          <p:cNvPr id="5" name="图片 4"/>
          <p:cNvPicPr>
            <a:picLocks noChangeAspect="1"/>
          </p:cNvPicPr>
          <p:nvPr/>
        </p:nvPicPr>
        <p:blipFill>
          <a:blip r:embed="rId2"/>
          <a:stretch>
            <a:fillRect/>
          </a:stretch>
        </p:blipFill>
        <p:spPr>
          <a:xfrm>
            <a:off x="5205803" y="708383"/>
            <a:ext cx="3246185" cy="31445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3"/>
          <a:stretch>
            <a:fillRect/>
          </a:stretch>
        </p:blipFill>
        <p:spPr>
          <a:xfrm>
            <a:off x="5670525" y="3972079"/>
            <a:ext cx="2393621" cy="2766767"/>
          </a:xfrm>
          <a:prstGeom prst="rect">
            <a:avLst/>
          </a:prstGeom>
        </p:spPr>
      </p:pic>
      <p:pic>
        <p:nvPicPr>
          <p:cNvPr id="8" name="图片 7"/>
          <p:cNvPicPr>
            <a:picLocks noChangeAspect="1"/>
          </p:cNvPicPr>
          <p:nvPr/>
        </p:nvPicPr>
        <p:blipFill>
          <a:blip r:embed="rId4"/>
          <a:stretch>
            <a:fillRect/>
          </a:stretch>
        </p:blipFill>
        <p:spPr>
          <a:xfrm>
            <a:off x="1025010" y="4190035"/>
            <a:ext cx="3577637" cy="2166315"/>
          </a:xfrm>
          <a:prstGeom prst="rect">
            <a:avLst/>
          </a:prstGeom>
        </p:spPr>
      </p:pic>
    </p:spTree>
    <p:extLst>
      <p:ext uri="{BB962C8B-B14F-4D97-AF65-F5344CB8AC3E}">
        <p14:creationId xmlns:p14="http://schemas.microsoft.com/office/powerpoint/2010/main" val="331278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p:cNvSpPr txBox="1"/>
              <p:nvPr/>
            </p:nvSpPr>
            <p:spPr>
              <a:xfrm>
                <a:off x="1021496" y="4120326"/>
                <a:ext cx="4440767" cy="2585323"/>
              </a:xfrm>
              <a:prstGeom prst="rect">
                <a:avLst/>
              </a:prstGeom>
              <a:noFill/>
            </p:spPr>
            <p:txBody>
              <a:bodyPr wrap="none" rtlCol="0">
                <a:spAutoFit/>
              </a:bodyPr>
              <a:lstStyle/>
              <a:p>
                <a:pPr marL="342900" indent="-342900">
                  <a:buAutoNum type="arabicPeriod"/>
                </a:pPr>
                <a:r>
                  <a:rPr lang="zh-CN" altLang="en-US" dirty="0"/>
                  <a:t>将投影中心移至原点：</a:t>
                </a:r>
                <a14:m>
                  <m:oMath xmlns:m="http://schemas.openxmlformats.org/officeDocument/2006/math">
                    <m:r>
                      <a:rPr lang="en-US" altLang="zh-CN" b="0" i="1" smtClean="0">
                        <a:latin typeface="Cambria Math" charset="0"/>
                      </a:rPr>
                      <m:t>𝑇</m:t>
                    </m:r>
                    <m:d>
                      <m:dPr>
                        <m:ctrlPr>
                          <a:rPr lang="mr-IN" altLang="zh-CN" b="0" i="1" smtClean="0">
                            <a:latin typeface="Cambria Math" panose="02040503050406030204" pitchFamily="18" charset="0"/>
                          </a:rPr>
                        </m:ctrlPr>
                      </m:dPr>
                      <m:e>
                        <m:sSub>
                          <m:sSubPr>
                            <m:ctrlPr>
                              <a:rPr lang="en-US" altLang="zh-CN" i="1">
                                <a:latin typeface="Cambria Math" panose="02040503050406030204" pitchFamily="18" charset="0"/>
                                <a:sym typeface="Wingdings"/>
                              </a:rPr>
                            </m:ctrlPr>
                          </m:sSubPr>
                          <m:e>
                            <m:r>
                              <a:rPr lang="en-US" altLang="zh-CN" b="0" i="1" smtClean="0">
                                <a:latin typeface="Cambria Math" charset="0"/>
                                <a:sym typeface="Wingdings"/>
                              </a:rPr>
                              <m:t>−</m:t>
                            </m:r>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r>
                          <a:rPr lang="en-US" altLang="zh-CN" b="0" i="1" smtClean="0">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b="0" i="1" smtClean="0">
                                <a:latin typeface="Cambria Math" charset="0"/>
                                <a:sym typeface="Wingdings"/>
                              </a:rPr>
                              <m:t>−</m:t>
                            </m:r>
                            <m:r>
                              <a:rPr lang="en-US" altLang="zh-CN" i="1">
                                <a:latin typeface="Cambria Math" charset="0"/>
                                <a:sym typeface="Wingdings"/>
                              </a:rPr>
                              <m:t>𝑧</m:t>
                            </m:r>
                          </m:e>
                          <m:sub>
                            <m:r>
                              <a:rPr lang="en-US" altLang="zh-CN" i="1">
                                <a:latin typeface="Cambria Math" charset="0"/>
                                <a:sym typeface="Wingdings"/>
                              </a:rPr>
                              <m:t>𝑙</m:t>
                            </m:r>
                          </m:sub>
                        </m:sSub>
                      </m:e>
                    </m:d>
                  </m:oMath>
                </a14:m>
                <a:endParaRPr lang="en-US" altLang="zh-CN" dirty="0"/>
              </a:p>
              <a:p>
                <a:pPr marL="342900" indent="-342900">
                  <a:buAutoNum type="arabicPeriod"/>
                </a:pPr>
                <a:r>
                  <a:rPr lang="zh-CN" altLang="en-US" dirty="0"/>
                  <a:t>投影至平面</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oMath>
                </a14:m>
                <a:r>
                  <a:rPr lang="en-US" altLang="zh-CN" dirty="0"/>
                  <a: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zh-CN" altLang="en-US" dirty="0"/>
                  <a:t>将投影中心移回</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r>
                  <a:rPr lang="en-US" altLang="zh-CN" dirty="0"/>
                  <a:t>: </a:t>
                </a:r>
                <a14:m>
                  <m:oMath xmlns:m="http://schemas.openxmlformats.org/officeDocument/2006/math">
                    <m:r>
                      <a:rPr lang="en-US" altLang="zh-CN" i="1">
                        <a:latin typeface="Cambria Math" charset="0"/>
                      </a:rPr>
                      <m:t>𝑇</m:t>
                    </m:r>
                    <m:d>
                      <m:dPr>
                        <m:ctrlPr>
                          <a:rPr lang="mr-IN" altLang="zh-CN" i="1">
                            <a:latin typeface="Cambria Math" panose="02040503050406030204" pitchFamily="18" charset="0"/>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021496" y="4120326"/>
                <a:ext cx="4440767" cy="2585323"/>
              </a:xfrm>
              <a:prstGeom prst="rect">
                <a:avLst/>
              </a:prstGeom>
              <a:blipFill rotWithShape="0">
                <a:blip r:embed="rId2"/>
                <a:stretch>
                  <a:fillRect l="-1236" t="-2123" b="-3066"/>
                </a:stretch>
              </a:blipFill>
            </p:spPr>
            <p:txBody>
              <a:bodyPr/>
              <a:lstStyle/>
              <a:p>
                <a:r>
                  <a:rPr lang="en-US">
                    <a:noFill/>
                  </a:rPr>
                  <a:t> </a:t>
                </a:r>
              </a:p>
            </p:txBody>
          </p:sp>
        </mc:Fallback>
      </mc:AlternateContent>
      <p:sp>
        <p:nvSpPr>
          <p:cNvPr id="2" name="标题 1"/>
          <p:cNvSpPr>
            <a:spLocks noGrp="1"/>
          </p:cNvSpPr>
          <p:nvPr>
            <p:ph type="title"/>
          </p:nvPr>
        </p:nvSpPr>
        <p:spPr/>
        <p:txBody>
          <a:bodyPr/>
          <a:lstStyle/>
          <a:p>
            <a:r>
              <a:rPr lang="zh-CN" altLang="en-US" dirty="0"/>
              <a:t>阴影效果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透视投影矩阵：</a:t>
                </a:r>
                <a:endParaRPr lang="en-US" altLang="zh-CN" dirty="0"/>
              </a:p>
              <a:p>
                <a:pPr lvl="1">
                  <a:buClr>
                    <a:schemeClr val="tx1"/>
                  </a:buClr>
                </a:pPr>
                <a:r>
                  <a:rPr lang="zh-CN" altLang="en-US" dirty="0"/>
                  <a:t>投影中心在原点</a:t>
                </a:r>
                <a:endParaRPr lang="en-US" altLang="zh-CN" dirty="0"/>
              </a:p>
              <a:p>
                <a:pPr lvl="1">
                  <a:buClr>
                    <a:schemeClr val="tx1"/>
                  </a:buClr>
                </a:pPr>
                <a:r>
                  <a:rPr lang="zh-CN" altLang="en-US" dirty="0"/>
                  <a:t>投影平面为</a:t>
                </a:r>
                <a14:m>
                  <m:oMath xmlns:m="http://schemas.openxmlformats.org/officeDocument/2006/math">
                    <m:r>
                      <a:rPr lang="en-US" altLang="zh-CN" i="1" dirty="0">
                        <a:latin typeface="Cambria Math" charset="0"/>
                      </a:rPr>
                      <m:t>𝑧</m:t>
                    </m:r>
                    <m:r>
                      <a:rPr lang="en-US" altLang="zh-CN" i="1" dirty="0">
                        <a:latin typeface="Cambria Math" charset="0"/>
                      </a:rPr>
                      <m:t>=</m:t>
                    </m:r>
                    <m:r>
                      <a:rPr lang="en-US" altLang="zh-CN" i="1" dirty="0">
                        <a:latin typeface="Cambria Math" charset="0"/>
                      </a:rPr>
                      <m:t>𝑑</m:t>
                    </m:r>
                    <m:r>
                      <a:rPr lang="en-US" altLang="zh-CN" i="1" dirty="0">
                        <a:latin typeface="Cambria Math" charset="0"/>
                      </a:rPr>
                      <m:t>, </m:t>
                    </m:r>
                    <m:r>
                      <a:rPr lang="en-US" altLang="zh-CN" i="1" dirty="0">
                        <a:latin typeface="Cambria Math" charset="0"/>
                      </a:rPr>
                      <m:t>𝑑</m:t>
                    </m:r>
                    <m:r>
                      <a:rPr lang="en-US" altLang="zh-CN" i="1" dirty="0">
                        <a:latin typeface="Cambria Math" charset="0"/>
                      </a:rPr>
                      <m:t>&lt;0</m:t>
                    </m:r>
                  </m:oMath>
                </a14:m>
                <a:endParaRPr lang="en-US" altLang="zh-CN" dirty="0"/>
              </a:p>
              <a:p>
                <a:pPr lvl="1"/>
                <a:endParaRPr lang="en-US" altLang="zh-CN" dirty="0"/>
              </a:p>
              <a:p>
                <a:r>
                  <a:rPr lang="zh-CN" altLang="en-US" dirty="0"/>
                  <a:t>阴影投影矩阵：</a:t>
                </a:r>
                <a:endParaRPr lang="en-US" altLang="zh-CN" dirty="0"/>
              </a:p>
              <a:p>
                <a:pPr lvl="1"/>
                <a:r>
                  <a:rPr lang="zh-CN" altLang="en-US" dirty="0"/>
                  <a:t>投影中心在</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a:p>
                <a:pPr lvl="1"/>
                <a:r>
                  <a:rPr lang="zh-CN" altLang="en-US" dirty="0">
                    <a:sym typeface="Wingdings"/>
                  </a:rPr>
                  <a:t>投影平面为</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=0</m:t>
                    </m:r>
                  </m:oMath>
                </a14:m>
                <a:endParaRPr lang="en-US" dirty="0"/>
              </a:p>
              <a:p>
                <a:pPr lvl="1"/>
                <a:endParaRPr lang="en-US"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39</a:t>
            </a:fld>
            <a:endParaRPr lang="zh-CN" altLang="en-US"/>
          </a:p>
        </p:txBody>
      </p:sp>
      <p:pic>
        <p:nvPicPr>
          <p:cNvPr id="7" name="图片 6"/>
          <p:cNvPicPr>
            <a:picLocks noChangeAspect="1"/>
          </p:cNvPicPr>
          <p:nvPr/>
        </p:nvPicPr>
        <p:blipFill>
          <a:blip r:embed="rId4"/>
          <a:stretch>
            <a:fillRect/>
          </a:stretch>
        </p:blipFill>
        <p:spPr>
          <a:xfrm>
            <a:off x="5855109" y="2673043"/>
            <a:ext cx="1562208" cy="1805743"/>
          </a:xfrm>
          <a:prstGeom prst="rect">
            <a:avLst/>
          </a:prstGeom>
        </p:spPr>
      </p:pic>
      <p:pic>
        <p:nvPicPr>
          <p:cNvPr id="8" name="图片 7"/>
          <p:cNvPicPr>
            <a:picLocks noChangeAspect="1"/>
          </p:cNvPicPr>
          <p:nvPr/>
        </p:nvPicPr>
        <p:blipFill>
          <a:blip r:embed="rId5"/>
          <a:stretch>
            <a:fillRect/>
          </a:stretch>
        </p:blipFill>
        <p:spPr>
          <a:xfrm>
            <a:off x="1473336" y="4888397"/>
            <a:ext cx="2143492" cy="1297918"/>
          </a:xfrm>
          <a:prstGeom prst="rect">
            <a:avLst/>
          </a:prstGeom>
        </p:spPr>
      </p:pic>
      <p:pic>
        <p:nvPicPr>
          <p:cNvPr id="10" name="图片 14"/>
          <p:cNvPicPr>
            <a:picLocks noChangeAspect="1"/>
          </p:cNvPicPr>
          <p:nvPr/>
        </p:nvPicPr>
        <p:blipFill>
          <a:blip r:embed="rId6"/>
          <a:stretch>
            <a:fillRect/>
          </a:stretch>
        </p:blipFill>
        <p:spPr>
          <a:xfrm>
            <a:off x="4223003" y="1145028"/>
            <a:ext cx="3600035" cy="1470535"/>
          </a:xfrm>
          <a:prstGeom prst="rect">
            <a:avLst/>
          </a:prstGeom>
        </p:spPr>
      </p:pic>
      <p:pic>
        <p:nvPicPr>
          <p:cNvPr id="11" name="图片 8"/>
          <p:cNvPicPr>
            <a:picLocks noChangeAspect="1"/>
          </p:cNvPicPr>
          <p:nvPr/>
        </p:nvPicPr>
        <p:blipFill>
          <a:blip r:embed="rId7"/>
          <a:stretch>
            <a:fillRect/>
          </a:stretch>
        </p:blipFill>
        <p:spPr>
          <a:xfrm>
            <a:off x="8156241" y="1581357"/>
            <a:ext cx="933264" cy="99946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845940" y="1963855"/>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45940" y="1963855"/>
                <a:ext cx="253274" cy="276999"/>
              </a:xfrm>
              <a:prstGeom prst="rect">
                <a:avLst/>
              </a:prstGeom>
              <a:blipFill rotWithShape="0">
                <a:blip r:embed="rId8"/>
                <a:stretch>
                  <a:fillRect l="-16667" r="-14286"/>
                </a:stretch>
              </a:blipFill>
            </p:spPr>
            <p:txBody>
              <a:bodyPr/>
              <a:lstStyle/>
              <a:p>
                <a:r>
                  <a:rPr lang="en-US">
                    <a:noFill/>
                  </a:rPr>
                  <a:t> </a:t>
                </a:r>
              </a:p>
            </p:txBody>
          </p:sp>
        </mc:Fallback>
      </mc:AlternateContent>
      <p:sp>
        <p:nvSpPr>
          <p:cNvPr id="13" name="Right Arrow 12"/>
          <p:cNvSpPr/>
          <p:nvPr/>
        </p:nvSpPr>
        <p:spPr>
          <a:xfrm>
            <a:off x="673027" y="4194969"/>
            <a:ext cx="170120" cy="255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a:off x="3786525" y="5392358"/>
            <a:ext cx="282143" cy="282143"/>
          </a:xfrm>
          <a:prstGeom prst="plus">
            <a:avLst>
              <a:gd name="adj" fmla="val 400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34623" y="5348763"/>
            <a:ext cx="1107996" cy="369332"/>
          </a:xfrm>
          <a:prstGeom prst="rect">
            <a:avLst/>
          </a:prstGeom>
        </p:spPr>
        <p:txBody>
          <a:bodyPr wrap="none">
            <a:spAutoFit/>
          </a:bodyPr>
          <a:lstStyle/>
          <a:p>
            <a:r>
              <a:rPr lang="zh-CN" altLang="en-US">
                <a:solidFill>
                  <a:srgbClr val="0000FF"/>
                </a:solidFill>
              </a:rPr>
              <a:t>透视除法</a:t>
            </a:r>
            <a:endParaRPr lang="zh-CN" altLang="en-US" dirty="0">
              <a:solidFill>
                <a:srgbClr val="0000FF"/>
              </a:solidFill>
            </a:endParaRPr>
          </a:p>
        </p:txBody>
      </p:sp>
      <p:sp>
        <p:nvSpPr>
          <p:cNvPr id="21" name="Right Brace 20"/>
          <p:cNvSpPr/>
          <p:nvPr/>
        </p:nvSpPr>
        <p:spPr>
          <a:xfrm>
            <a:off x="5383708" y="4322559"/>
            <a:ext cx="447767" cy="219968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6201577" y="4644980"/>
                <a:ext cx="190738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𝑝</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𝑥</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6201577" y="4644980"/>
                <a:ext cx="1907382" cy="52168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235431" y="5267158"/>
                <a:ext cx="70948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𝑝</m:t>
                          </m:r>
                        </m:sub>
                      </m:sSub>
                      <m:r>
                        <a:rPr lang="en-US" altLang="zh-CN" b="0" i="1" smtClean="0">
                          <a:latin typeface="Cambria Math" charset="0"/>
                        </a:rPr>
                        <m:t>=0</m:t>
                      </m:r>
                    </m:oMath>
                  </m:oMathPara>
                </a14:m>
                <a:endParaRPr lang="en-US" altLang="zh-CN"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6235431" y="5267158"/>
                <a:ext cx="709489" cy="298415"/>
              </a:xfrm>
              <a:prstGeom prst="rect">
                <a:avLst/>
              </a:prstGeom>
              <a:blipFill rotWithShape="0">
                <a:blip r:embed="rId10"/>
                <a:stretch>
                  <a:fillRect l="-7759" r="-7759"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235431" y="5793512"/>
                <a:ext cx="189276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𝑝</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𝑧</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235431" y="5793512"/>
                <a:ext cx="1892762" cy="521681"/>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4293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340" y="1273126"/>
            <a:ext cx="6532368" cy="4361373"/>
          </a:xfrm>
          <a:prstGeom prst="rect">
            <a:avLst/>
          </a:prstGeom>
        </p:spPr>
      </p:pic>
      <p:grpSp>
        <p:nvGrpSpPr>
          <p:cNvPr id="9" name="Group 11"/>
          <p:cNvGrpSpPr>
            <a:grpSpLocks/>
          </p:cNvGrpSpPr>
          <p:nvPr/>
        </p:nvGrpSpPr>
        <p:grpSpPr bwMode="auto">
          <a:xfrm>
            <a:off x="1158803" y="1573673"/>
            <a:ext cx="7593013" cy="3603625"/>
            <a:chOff x="446" y="1415"/>
            <a:chExt cx="4783" cy="2270"/>
          </a:xfrm>
        </p:grpSpPr>
        <p:sp>
          <p:nvSpPr>
            <p:cNvPr id="11" name="Text Box 9"/>
            <p:cNvSpPr txBox="1">
              <a:spLocks noChangeArrowheads="1"/>
            </p:cNvSpPr>
            <p:nvPr/>
          </p:nvSpPr>
          <p:spPr bwMode="auto">
            <a:xfrm>
              <a:off x="3175" y="3397"/>
              <a:ext cx="152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3628" y="2762"/>
              <a:ext cx="956"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298" y="1415"/>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271"/>
              <a:ext cx="953"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投影方向</a:t>
              </a:r>
            </a:p>
          </p:txBody>
        </p:sp>
      </p:grpSp>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平行投影</a:t>
            </a:r>
          </a:p>
        </p:txBody>
      </p:sp>
      <p:sp>
        <p:nvSpPr>
          <p:cNvPr id="3" name="Content Placeholder 2"/>
          <p:cNvSpPr>
            <a:spLocks noGrp="1"/>
          </p:cNvSpPr>
          <p:nvPr>
            <p:ph idx="1"/>
          </p:nvPr>
        </p:nvSpPr>
        <p:spPr/>
        <p:txBody>
          <a:bodyPr/>
          <a:lstStyle/>
          <a:p>
            <a:r>
              <a:rPr lang="zh-CN" altLang="en-US" dirty="0"/>
              <a:t>投影中心在无穷远处</a:t>
            </a:r>
            <a:endParaRPr lang="en-US" altLang="zh-CN" dirty="0"/>
          </a:p>
          <a:p>
            <a:r>
              <a:rPr lang="zh-CN" altLang="en-US" dirty="0"/>
              <a:t>投影方向平行</a:t>
            </a:r>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4</a:t>
            </a:fld>
            <a:endParaRPr lang="zh-CN" altLang="en-US"/>
          </a:p>
        </p:txBody>
      </p:sp>
    </p:spTree>
    <p:extLst>
      <p:ext uri="{BB962C8B-B14F-4D97-AF65-F5344CB8AC3E}">
        <p14:creationId xmlns:p14="http://schemas.microsoft.com/office/powerpoint/2010/main" val="910367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阴影效果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透视投影矩阵：</a:t>
                </a:r>
                <a:endParaRPr lang="en-US" altLang="zh-CN" dirty="0"/>
              </a:p>
              <a:p>
                <a:pPr lvl="1">
                  <a:buClr>
                    <a:schemeClr val="tx1"/>
                  </a:buClr>
                </a:pPr>
                <a:r>
                  <a:rPr lang="zh-CN" altLang="en-US" dirty="0"/>
                  <a:t>投影中心在原点</a:t>
                </a:r>
                <a:endParaRPr lang="en-US" altLang="zh-CN" dirty="0"/>
              </a:p>
              <a:p>
                <a:pPr lvl="1">
                  <a:buClr>
                    <a:schemeClr val="tx1"/>
                  </a:buClr>
                </a:pPr>
                <a:r>
                  <a:rPr lang="zh-CN" altLang="en-US" dirty="0"/>
                  <a:t>投影平面为</a:t>
                </a:r>
                <a14:m>
                  <m:oMath xmlns:m="http://schemas.openxmlformats.org/officeDocument/2006/math">
                    <m:r>
                      <a:rPr lang="en-US" altLang="zh-CN" i="1" dirty="0">
                        <a:latin typeface="Cambria Math" charset="0"/>
                      </a:rPr>
                      <m:t>𝑧</m:t>
                    </m:r>
                    <m:r>
                      <a:rPr lang="en-US" altLang="zh-CN" i="1" dirty="0">
                        <a:latin typeface="Cambria Math" charset="0"/>
                      </a:rPr>
                      <m:t>=</m:t>
                    </m:r>
                    <m:r>
                      <a:rPr lang="en-US" altLang="zh-CN" i="1" dirty="0">
                        <a:latin typeface="Cambria Math" charset="0"/>
                      </a:rPr>
                      <m:t>𝑑</m:t>
                    </m:r>
                    <m:r>
                      <a:rPr lang="en-US" altLang="zh-CN" i="1" dirty="0">
                        <a:latin typeface="Cambria Math" charset="0"/>
                      </a:rPr>
                      <m:t>, </m:t>
                    </m:r>
                    <m:r>
                      <a:rPr lang="en-US" altLang="zh-CN" i="1" dirty="0">
                        <a:latin typeface="Cambria Math" charset="0"/>
                      </a:rPr>
                      <m:t>𝑑</m:t>
                    </m:r>
                    <m:r>
                      <a:rPr lang="en-US" altLang="zh-CN" i="1" dirty="0">
                        <a:latin typeface="Cambria Math" charset="0"/>
                      </a:rPr>
                      <m:t>&lt;0</m:t>
                    </m:r>
                  </m:oMath>
                </a14:m>
                <a:endParaRPr lang="en-US" altLang="zh-CN" dirty="0"/>
              </a:p>
              <a:p>
                <a:pPr lvl="1"/>
                <a:endParaRPr lang="en-US" altLang="zh-CN" dirty="0"/>
              </a:p>
              <a:p>
                <a:r>
                  <a:rPr lang="zh-CN" altLang="en-US" dirty="0"/>
                  <a:t>阴影投影矩阵：</a:t>
                </a:r>
                <a:endParaRPr lang="en-US" altLang="zh-CN" dirty="0"/>
              </a:p>
              <a:p>
                <a:pPr lvl="1"/>
                <a:r>
                  <a:rPr lang="zh-CN" altLang="en-US" dirty="0"/>
                  <a:t>投影中心在</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a:p>
                <a:pPr lvl="1"/>
                <a:r>
                  <a:rPr lang="zh-CN" altLang="en-US" dirty="0">
                    <a:sym typeface="Wingdings"/>
                  </a:rPr>
                  <a:t>投影平面为</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=0</m:t>
                    </m:r>
                  </m:oMath>
                </a14:m>
                <a:endParaRPr lang="en-US" dirty="0"/>
              </a:p>
              <a:p>
                <a:pPr lvl="1"/>
                <a:endParaRPr lang="en-US"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40</a:t>
            </a:fld>
            <a:endParaRPr lang="zh-CN" altLang="en-US"/>
          </a:p>
        </p:txBody>
      </p:sp>
      <p:pic>
        <p:nvPicPr>
          <p:cNvPr id="7" name="图片 6"/>
          <p:cNvPicPr>
            <a:picLocks noChangeAspect="1"/>
          </p:cNvPicPr>
          <p:nvPr/>
        </p:nvPicPr>
        <p:blipFill>
          <a:blip r:embed="rId4"/>
          <a:stretch>
            <a:fillRect/>
          </a:stretch>
        </p:blipFill>
        <p:spPr>
          <a:xfrm>
            <a:off x="5855109" y="2673043"/>
            <a:ext cx="1562208" cy="1805743"/>
          </a:xfrm>
          <a:prstGeom prst="rect">
            <a:avLst/>
          </a:prstGeom>
        </p:spPr>
      </p:pic>
      <p:pic>
        <p:nvPicPr>
          <p:cNvPr id="10" name="图片 14"/>
          <p:cNvPicPr>
            <a:picLocks noChangeAspect="1"/>
          </p:cNvPicPr>
          <p:nvPr/>
        </p:nvPicPr>
        <p:blipFill>
          <a:blip r:embed="rId5"/>
          <a:stretch>
            <a:fillRect/>
          </a:stretch>
        </p:blipFill>
        <p:spPr>
          <a:xfrm>
            <a:off x="4223003" y="1145028"/>
            <a:ext cx="3600035" cy="1470535"/>
          </a:xfrm>
          <a:prstGeom prst="rect">
            <a:avLst/>
          </a:prstGeom>
        </p:spPr>
      </p:pic>
      <p:pic>
        <p:nvPicPr>
          <p:cNvPr id="11" name="图片 8"/>
          <p:cNvPicPr>
            <a:picLocks noChangeAspect="1"/>
          </p:cNvPicPr>
          <p:nvPr/>
        </p:nvPicPr>
        <p:blipFill>
          <a:blip r:embed="rId6"/>
          <a:stretch>
            <a:fillRect/>
          </a:stretch>
        </p:blipFill>
        <p:spPr>
          <a:xfrm>
            <a:off x="8156241" y="1581357"/>
            <a:ext cx="933264" cy="99946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845940" y="1963855"/>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45940" y="1963855"/>
                <a:ext cx="253274" cy="276999"/>
              </a:xfrm>
              <a:prstGeom prst="rect">
                <a:avLst/>
              </a:prstGeom>
              <a:blipFill rotWithShape="0">
                <a:blip r:embed="rId8"/>
                <a:stretch>
                  <a:fillRect l="-16667" r="-14286"/>
                </a:stretch>
              </a:blipFill>
            </p:spPr>
            <p:txBody>
              <a:bodyPr/>
              <a:lstStyle/>
              <a:p>
                <a:r>
                  <a:rPr lang="en-US">
                    <a:noFill/>
                  </a:rPr>
                  <a:t> </a:t>
                </a:r>
              </a:p>
            </p:txBody>
          </p:sp>
        </mc:Fallback>
      </mc:AlternateContent>
      <p:sp>
        <p:nvSpPr>
          <p:cNvPr id="13" name="Right Arrow 12"/>
          <p:cNvSpPr/>
          <p:nvPr/>
        </p:nvSpPr>
        <p:spPr>
          <a:xfrm flipH="1">
            <a:off x="5661850" y="5475659"/>
            <a:ext cx="170120" cy="255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6201577" y="4644980"/>
                <a:ext cx="190738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𝑝</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𝑥</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6201577" y="4644980"/>
                <a:ext cx="1907382" cy="521681"/>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235431" y="5267158"/>
                <a:ext cx="70948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𝑝</m:t>
                          </m:r>
                        </m:sub>
                      </m:sSub>
                      <m:r>
                        <a:rPr lang="en-US" altLang="zh-CN" b="0" i="1" smtClean="0">
                          <a:latin typeface="Cambria Math" charset="0"/>
                        </a:rPr>
                        <m:t>=0</m:t>
                      </m:r>
                    </m:oMath>
                  </m:oMathPara>
                </a14:m>
                <a:endParaRPr lang="en-US" altLang="zh-CN"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6235431" y="5267158"/>
                <a:ext cx="709489" cy="298415"/>
              </a:xfrm>
              <a:prstGeom prst="rect">
                <a:avLst/>
              </a:prstGeom>
              <a:blipFill rotWithShape="0">
                <a:blip r:embed="rId10"/>
                <a:stretch>
                  <a:fillRect l="-7759" r="-7759"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235431" y="5793512"/>
                <a:ext cx="189276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𝑝</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𝑧</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235431" y="5793512"/>
                <a:ext cx="1892762" cy="521681"/>
              </a:xfrm>
              <a:prstGeom prst="rect">
                <a:avLst/>
              </a:prstGeom>
              <a:blipFill rotWithShape="0">
                <a:blip r:embed="rId11"/>
                <a:stretch>
                  <a:fillRect/>
                </a:stretch>
              </a:blipFill>
            </p:spPr>
            <p:txBody>
              <a:bodyPr/>
              <a:lstStyle/>
              <a:p>
                <a:r>
                  <a:rPr lang="en-US">
                    <a:noFill/>
                  </a:rPr>
                  <a:t> </a:t>
                </a:r>
              </a:p>
            </p:txBody>
          </p:sp>
        </mc:Fallback>
      </mc:AlternateContent>
      <p:graphicFrame>
        <p:nvGraphicFramePr>
          <p:cNvPr id="20" name="Object 18">
            <a:extLst>
              <a:ext uri="{FF2B5EF4-FFF2-40B4-BE49-F238E27FC236}">
                <a16:creationId xmlns:a16="http://schemas.microsoft.com/office/drawing/2014/main" id="{113A3349-FE32-4E35-80AB-1B161C7C530A}"/>
              </a:ext>
            </a:extLst>
          </p:cNvPr>
          <p:cNvGraphicFramePr>
            <a:graphicFrameLocks noChangeAspect="1"/>
          </p:cNvGraphicFramePr>
          <p:nvPr/>
        </p:nvGraphicFramePr>
        <p:xfrm>
          <a:off x="1126120" y="4516556"/>
          <a:ext cx="4005695" cy="1300209"/>
        </p:xfrm>
        <a:graphic>
          <a:graphicData uri="http://schemas.openxmlformats.org/presentationml/2006/ole">
            <mc:AlternateContent xmlns:mc="http://schemas.openxmlformats.org/markup-compatibility/2006">
              <mc:Choice xmlns:v="urn:schemas-microsoft-com:vml" Requires="v">
                <p:oleObj name="Equation" r:id="rId12" imgW="2908300" imgH="939800" progId="Equation.DSMT4">
                  <p:embed/>
                </p:oleObj>
              </mc:Choice>
              <mc:Fallback>
                <p:oleObj name="Equation" r:id="rId12" imgW="2908300" imgH="939800" progId="Equation.DSMT4">
                  <p:embed/>
                  <p:pic>
                    <p:nvPicPr>
                      <p:cNvPr id="20" name="Object 18">
                        <a:extLst>
                          <a:ext uri="{FF2B5EF4-FFF2-40B4-BE49-F238E27FC236}">
                            <a16:creationId xmlns:a16="http://schemas.microsoft.com/office/drawing/2014/main" id="{113A3349-FE32-4E35-80AB-1B161C7C53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120" y="4516556"/>
                        <a:ext cx="4005695" cy="1300209"/>
                      </a:xfrm>
                      <a:prstGeom prst="rect">
                        <a:avLst/>
                      </a:prstGeom>
                      <a:noFill/>
                    </p:spPr>
                  </p:pic>
                </p:oleObj>
              </mc:Fallback>
            </mc:AlternateContent>
          </a:graphicData>
        </a:graphic>
      </p:graphicFrame>
      <p:sp>
        <p:nvSpPr>
          <p:cNvPr id="22" name="Rounded Rectangle 23">
            <a:extLst>
              <a:ext uri="{FF2B5EF4-FFF2-40B4-BE49-F238E27FC236}">
                <a16:creationId xmlns:a16="http://schemas.microsoft.com/office/drawing/2014/main" id="{556F2B58-27BF-412C-9DC7-E25A19C678B0}"/>
              </a:ext>
            </a:extLst>
          </p:cNvPr>
          <p:cNvSpPr/>
          <p:nvPr/>
        </p:nvSpPr>
        <p:spPr>
          <a:xfrm>
            <a:off x="2909935" y="4507871"/>
            <a:ext cx="1833909" cy="1265072"/>
          </a:xfrm>
          <a:prstGeom prst="roundRect">
            <a:avLst>
              <a:gd name="adj" fmla="val 14431"/>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ounded Rectangular Callout 25">
            <a:extLst>
              <a:ext uri="{FF2B5EF4-FFF2-40B4-BE49-F238E27FC236}">
                <a16:creationId xmlns:a16="http://schemas.microsoft.com/office/drawing/2014/main" id="{0C9715B8-F486-486C-B094-FF791E00E569}"/>
              </a:ext>
            </a:extLst>
          </p:cNvPr>
          <p:cNvSpPr/>
          <p:nvPr/>
        </p:nvSpPr>
        <p:spPr>
          <a:xfrm>
            <a:off x="3826889" y="5917033"/>
            <a:ext cx="1644650" cy="360579"/>
          </a:xfrm>
          <a:prstGeom prst="wedgeRoundRectCallout">
            <a:avLst>
              <a:gd name="adj1" fmla="val -28053"/>
              <a:gd name="adj2" fmla="val -813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楷体" panose="02010609060101010101" pitchFamily="49" charset="-122"/>
                <a:ea typeface="楷体" panose="02010609060101010101" pitchFamily="49" charset="-122"/>
                <a:cs typeface="+mj-cs"/>
              </a:rPr>
              <a:t>阴影投影矩阵</a:t>
            </a:r>
            <a:endParaRPr lang="zh-CN" altLang="en-US" b="1" dirty="0">
              <a:solidFill>
                <a:srgbClr val="FF0000"/>
              </a:solidFill>
              <a:latin typeface="楷体" panose="02010609060101010101" pitchFamily="49" charset="-122"/>
              <a:ea typeface="楷体" panose="02010609060101010101" pitchFamily="49" charset="-122"/>
              <a:cs typeface="+mj-cs"/>
            </a:endParaRPr>
          </a:p>
        </p:txBody>
      </p:sp>
      <p:graphicFrame>
        <p:nvGraphicFramePr>
          <p:cNvPr id="24" name="对象 23">
            <a:extLst>
              <a:ext uri="{FF2B5EF4-FFF2-40B4-BE49-F238E27FC236}">
                <a16:creationId xmlns:a16="http://schemas.microsoft.com/office/drawing/2014/main" id="{02D941DF-C7E3-42F1-B20F-A4424684EB56}"/>
              </a:ext>
            </a:extLst>
          </p:cNvPr>
          <p:cNvGraphicFramePr>
            <a:graphicFrameLocks noChangeAspect="1"/>
          </p:cNvGraphicFramePr>
          <p:nvPr/>
        </p:nvGraphicFramePr>
        <p:xfrm>
          <a:off x="1126120" y="6133988"/>
          <a:ext cx="2418259" cy="604565"/>
        </p:xfrm>
        <a:graphic>
          <a:graphicData uri="http://schemas.openxmlformats.org/presentationml/2006/ole">
            <mc:AlternateContent xmlns:mc="http://schemas.openxmlformats.org/markup-compatibility/2006">
              <mc:Choice xmlns:v="urn:schemas-microsoft-com:vml" Requires="v">
                <p:oleObj r:id="rId14" imgW="1676400" imgH="431800" progId="Equation.DSMT4">
                  <p:embed/>
                </p:oleObj>
              </mc:Choice>
              <mc:Fallback>
                <p:oleObj r:id="rId14" imgW="1676400" imgH="431800" progId="Equation.DSMT4">
                  <p:embed/>
                  <p:pic>
                    <p:nvPicPr>
                      <p:cNvPr id="24" name="对象 23">
                        <a:extLst>
                          <a:ext uri="{FF2B5EF4-FFF2-40B4-BE49-F238E27FC236}">
                            <a16:creationId xmlns:a16="http://schemas.microsoft.com/office/drawing/2014/main" id="{02D941DF-C7E3-42F1-B20F-A4424684EB5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120" y="6133988"/>
                        <a:ext cx="2418259" cy="604565"/>
                      </a:xfrm>
                      <a:prstGeom prst="rect">
                        <a:avLst/>
                      </a:prstGeom>
                      <a:noFill/>
                    </p:spPr>
                  </p:pic>
                </p:oleObj>
              </mc:Fallback>
            </mc:AlternateContent>
          </a:graphicData>
        </a:graphic>
      </p:graphicFrame>
    </p:spTree>
    <p:extLst>
      <p:ext uri="{BB962C8B-B14F-4D97-AF65-F5344CB8AC3E}">
        <p14:creationId xmlns:p14="http://schemas.microsoft.com/office/powerpoint/2010/main" val="144950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实验</a:t>
            </a:r>
            <a:r>
              <a:rPr lang="en-US" altLang="zh-CN"/>
              <a:t>3.2</a:t>
            </a:r>
            <a:endParaRPr lang="en-US" dirty="0"/>
          </a:p>
        </p:txBody>
      </p:sp>
      <p:sp>
        <p:nvSpPr>
          <p:cNvPr id="3" name="Content Placeholder 2"/>
          <p:cNvSpPr>
            <a:spLocks noGrp="1"/>
          </p:cNvSpPr>
          <p:nvPr>
            <p:ph idx="1"/>
          </p:nvPr>
        </p:nvSpPr>
        <p:spPr/>
        <p:txBody>
          <a:bodyPr/>
          <a:lstStyle/>
          <a:p>
            <a:r>
              <a:rPr lang="zh-CN" altLang="en-US" dirty="0"/>
              <a:t>阴影</a:t>
            </a:r>
            <a:endParaRPr lang="en-US" altLang="zh-CN" dirty="0"/>
          </a:p>
          <a:p>
            <a:pPr lvl="1"/>
            <a:r>
              <a:rPr lang="zh-CN" altLang="en-US" dirty="0"/>
              <a:t>了解使用投影变换实现场景的硬阴影效果</a:t>
            </a:r>
            <a:endParaRPr 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41</a:t>
            </a:fld>
            <a:endParaRPr lang="zh-CN" altLang="en-US" dirty="0"/>
          </a:p>
        </p:txBody>
      </p:sp>
      <p:pic>
        <p:nvPicPr>
          <p:cNvPr id="7" name="图片 6" descr="图片包含 图形用户界面&#10;&#10;描述已自动生成">
            <a:extLst>
              <a:ext uri="{FF2B5EF4-FFF2-40B4-BE49-F238E27FC236}">
                <a16:creationId xmlns:a16="http://schemas.microsoft.com/office/drawing/2014/main" id="{85066155-5EEC-4C8F-A9AD-BB536B4191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548" y="2439091"/>
            <a:ext cx="4544909" cy="4323204"/>
          </a:xfrm>
          <a:prstGeom prst="rect">
            <a:avLst/>
          </a:prstGeom>
        </p:spPr>
      </p:pic>
    </p:spTree>
    <p:extLst>
      <p:ext uri="{BB962C8B-B14F-4D97-AF65-F5344CB8AC3E}">
        <p14:creationId xmlns:p14="http://schemas.microsoft.com/office/powerpoint/2010/main" val="15302340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10B98E-8864-42B4-B920-54C03D088CE0}"/>
              </a:ext>
            </a:extLst>
          </p:cNvPr>
          <p:cNvSpPr>
            <a:spLocks noGrp="1"/>
          </p:cNvSpPr>
          <p:nvPr>
            <p:ph type="title"/>
          </p:nvPr>
        </p:nvSpPr>
        <p:spPr/>
        <p:txBody>
          <a:bodyPr/>
          <a:lstStyle/>
          <a:p>
            <a:r>
              <a:rPr lang="zh-CN" altLang="en-US" dirty="0"/>
              <a:t>实验常见问题</a:t>
            </a:r>
          </a:p>
        </p:txBody>
      </p:sp>
      <p:sp>
        <p:nvSpPr>
          <p:cNvPr id="3" name="内容占位符 2">
            <a:extLst>
              <a:ext uri="{FF2B5EF4-FFF2-40B4-BE49-F238E27FC236}">
                <a16:creationId xmlns:a16="http://schemas.microsoft.com/office/drawing/2014/main" id="{8534AC94-8B9C-4615-B634-2F13BF7C78F3}"/>
              </a:ext>
            </a:extLst>
          </p:cNvPr>
          <p:cNvSpPr>
            <a:spLocks noGrp="1"/>
          </p:cNvSpPr>
          <p:nvPr>
            <p:ph idx="1"/>
          </p:nvPr>
        </p:nvSpPr>
        <p:spPr/>
        <p:txBody>
          <a:bodyPr/>
          <a:lstStyle/>
          <a:p>
            <a:r>
              <a:rPr lang="en-US" altLang="zh-CN" dirty="0" err="1"/>
              <a:t>glm</a:t>
            </a:r>
            <a:r>
              <a:rPr lang="en-US" altLang="zh-CN" dirty="0"/>
              <a:t>::mat4</a:t>
            </a:r>
            <a:r>
              <a:rPr lang="zh-CN" altLang="en-US" dirty="0"/>
              <a:t>的转置</a:t>
            </a:r>
          </a:p>
        </p:txBody>
      </p:sp>
      <p:sp>
        <p:nvSpPr>
          <p:cNvPr id="4" name="灯片编号占位符 3">
            <a:extLst>
              <a:ext uri="{FF2B5EF4-FFF2-40B4-BE49-F238E27FC236}">
                <a16:creationId xmlns:a16="http://schemas.microsoft.com/office/drawing/2014/main" id="{4D3149B2-0DEF-467E-8ED6-3CE1CACB8335}"/>
              </a:ext>
            </a:extLst>
          </p:cNvPr>
          <p:cNvSpPr>
            <a:spLocks noGrp="1"/>
          </p:cNvSpPr>
          <p:nvPr>
            <p:ph type="sldNum" sz="quarter" idx="12"/>
          </p:nvPr>
        </p:nvSpPr>
        <p:spPr/>
        <p:txBody>
          <a:bodyPr/>
          <a:lstStyle/>
          <a:p>
            <a:fld id="{EB792F4E-54C0-4D36-B331-9C6FCFE9A340}" type="slidenum">
              <a:rPr lang="zh-CN" altLang="en-US" smtClean="0"/>
              <a:pPr/>
              <a:t>42</a:t>
            </a:fld>
            <a:endParaRPr lang="zh-CN" altLang="en-US" dirty="0"/>
          </a:p>
        </p:txBody>
      </p:sp>
      <p:pic>
        <p:nvPicPr>
          <p:cNvPr id="6" name="图片 5">
            <a:extLst>
              <a:ext uri="{FF2B5EF4-FFF2-40B4-BE49-F238E27FC236}">
                <a16:creationId xmlns:a16="http://schemas.microsoft.com/office/drawing/2014/main" id="{336EDD33-CAC7-4F03-A9A1-F0135C9A993C}"/>
              </a:ext>
            </a:extLst>
          </p:cNvPr>
          <p:cNvPicPr>
            <a:picLocks noChangeAspect="1"/>
          </p:cNvPicPr>
          <p:nvPr/>
        </p:nvPicPr>
        <p:blipFill>
          <a:blip r:embed="rId2"/>
          <a:stretch>
            <a:fillRect/>
          </a:stretch>
        </p:blipFill>
        <p:spPr>
          <a:xfrm>
            <a:off x="1056785" y="2335045"/>
            <a:ext cx="4635426" cy="1452301"/>
          </a:xfrm>
          <a:prstGeom prst="rect">
            <a:avLst/>
          </a:prstGeom>
        </p:spPr>
      </p:pic>
      <p:sp>
        <p:nvSpPr>
          <p:cNvPr id="8" name="文本框 7">
            <a:extLst>
              <a:ext uri="{FF2B5EF4-FFF2-40B4-BE49-F238E27FC236}">
                <a16:creationId xmlns:a16="http://schemas.microsoft.com/office/drawing/2014/main" id="{1AC0B72D-AD71-4DBA-82DE-3278A839E689}"/>
              </a:ext>
            </a:extLst>
          </p:cNvPr>
          <p:cNvSpPr txBox="1"/>
          <p:nvPr/>
        </p:nvSpPr>
        <p:spPr>
          <a:xfrm>
            <a:off x="4017870" y="2535194"/>
            <a:ext cx="1444636" cy="276999"/>
          </a:xfrm>
          <a:prstGeom prst="rect">
            <a:avLst/>
          </a:prstGeom>
          <a:noFill/>
        </p:spPr>
        <p:txBody>
          <a:bodyPr wrap="square" rtlCol="0">
            <a:spAutoFit/>
          </a:bodyPr>
          <a:lstStyle/>
          <a:p>
            <a:r>
              <a:rPr lang="zh-CN" altLang="en-US" sz="1200" dirty="0"/>
              <a:t>第 </a:t>
            </a:r>
            <a:r>
              <a:rPr lang="en-US" altLang="zh-CN" sz="1200" dirty="0"/>
              <a:t>1 </a:t>
            </a:r>
            <a:r>
              <a:rPr lang="zh-CN" altLang="en-US" sz="1200" dirty="0"/>
              <a:t>列</a:t>
            </a:r>
          </a:p>
        </p:txBody>
      </p:sp>
      <p:sp>
        <p:nvSpPr>
          <p:cNvPr id="14" name="文本框 13">
            <a:extLst>
              <a:ext uri="{FF2B5EF4-FFF2-40B4-BE49-F238E27FC236}">
                <a16:creationId xmlns:a16="http://schemas.microsoft.com/office/drawing/2014/main" id="{235DEFFB-5CA8-4898-81D3-9E160AFCFE19}"/>
              </a:ext>
            </a:extLst>
          </p:cNvPr>
          <p:cNvSpPr txBox="1"/>
          <p:nvPr/>
        </p:nvSpPr>
        <p:spPr>
          <a:xfrm>
            <a:off x="4017870" y="2785556"/>
            <a:ext cx="1444636" cy="276999"/>
          </a:xfrm>
          <a:prstGeom prst="rect">
            <a:avLst/>
          </a:prstGeom>
          <a:noFill/>
        </p:spPr>
        <p:txBody>
          <a:bodyPr wrap="square" rtlCol="0">
            <a:spAutoFit/>
          </a:bodyPr>
          <a:lstStyle/>
          <a:p>
            <a:r>
              <a:rPr lang="zh-CN" altLang="en-US" sz="1200" dirty="0"/>
              <a:t>第 </a:t>
            </a:r>
            <a:r>
              <a:rPr lang="en-US" altLang="zh-CN" sz="1200" dirty="0"/>
              <a:t>2 </a:t>
            </a:r>
            <a:r>
              <a:rPr lang="zh-CN" altLang="en-US" sz="1200" dirty="0"/>
              <a:t>列</a:t>
            </a:r>
          </a:p>
        </p:txBody>
      </p:sp>
      <p:sp>
        <p:nvSpPr>
          <p:cNvPr id="15" name="文本框 14">
            <a:extLst>
              <a:ext uri="{FF2B5EF4-FFF2-40B4-BE49-F238E27FC236}">
                <a16:creationId xmlns:a16="http://schemas.microsoft.com/office/drawing/2014/main" id="{519917BC-8ED5-4F90-B451-315B3DE5B5C4}"/>
              </a:ext>
            </a:extLst>
          </p:cNvPr>
          <p:cNvSpPr txBox="1"/>
          <p:nvPr/>
        </p:nvSpPr>
        <p:spPr>
          <a:xfrm>
            <a:off x="4017870" y="3033371"/>
            <a:ext cx="1444636" cy="276999"/>
          </a:xfrm>
          <a:prstGeom prst="rect">
            <a:avLst/>
          </a:prstGeom>
          <a:noFill/>
        </p:spPr>
        <p:txBody>
          <a:bodyPr wrap="square" rtlCol="0">
            <a:spAutoFit/>
          </a:bodyPr>
          <a:lstStyle/>
          <a:p>
            <a:r>
              <a:rPr lang="zh-CN" altLang="en-US" sz="1200" dirty="0"/>
              <a:t>第 </a:t>
            </a:r>
            <a:r>
              <a:rPr lang="en-US" altLang="zh-CN" sz="1200" dirty="0"/>
              <a:t>3 </a:t>
            </a:r>
            <a:r>
              <a:rPr lang="zh-CN" altLang="en-US" sz="1200" dirty="0"/>
              <a:t>列</a:t>
            </a:r>
          </a:p>
        </p:txBody>
      </p:sp>
      <p:sp>
        <p:nvSpPr>
          <p:cNvPr id="16" name="文本框 15">
            <a:extLst>
              <a:ext uri="{FF2B5EF4-FFF2-40B4-BE49-F238E27FC236}">
                <a16:creationId xmlns:a16="http://schemas.microsoft.com/office/drawing/2014/main" id="{63520BAA-1FC2-408C-A838-AAAA2184C4F2}"/>
              </a:ext>
            </a:extLst>
          </p:cNvPr>
          <p:cNvSpPr txBox="1"/>
          <p:nvPr/>
        </p:nvSpPr>
        <p:spPr>
          <a:xfrm>
            <a:off x="4017870" y="3271458"/>
            <a:ext cx="1444636" cy="276999"/>
          </a:xfrm>
          <a:prstGeom prst="rect">
            <a:avLst/>
          </a:prstGeom>
          <a:noFill/>
        </p:spPr>
        <p:txBody>
          <a:bodyPr wrap="square" rtlCol="0">
            <a:spAutoFit/>
          </a:bodyPr>
          <a:lstStyle/>
          <a:p>
            <a:r>
              <a:rPr lang="zh-CN" altLang="en-US" sz="1200" dirty="0"/>
              <a:t>第 </a:t>
            </a:r>
            <a:r>
              <a:rPr lang="en-US" altLang="zh-CN" sz="1200" dirty="0"/>
              <a:t>4 </a:t>
            </a:r>
            <a:r>
              <a:rPr lang="zh-CN" altLang="en-US" sz="1200" dirty="0"/>
              <a:t>列</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43C102A-8A9C-4115-BDD9-A1BEC5D794BE}"/>
                  </a:ext>
                </a:extLst>
              </p:cNvPr>
              <p:cNvSpPr txBox="1"/>
              <p:nvPr/>
            </p:nvSpPr>
            <p:spPr>
              <a:xfrm>
                <a:off x="6277231" y="2477138"/>
                <a:ext cx="1853392" cy="1034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rPr>
                                        <m:t>1</m:t>
                                      </m:r>
                                    </m:e>
                                    <m:e>
                                      <m:r>
                                        <a:rPr lang="en-US" altLang="zh-CN" i="1">
                                          <a:latin typeface="Cambria Math" panose="02040503050406030204" pitchFamily="18" charset="0"/>
                                        </a:rPr>
                                        <m:t>5</m:t>
                                      </m:r>
                                    </m:e>
                                  </m:mr>
                                  <m:mr>
                                    <m:e>
                                      <m:r>
                                        <a:rPr lang="en-US" altLang="zh-CN" i="1">
                                          <a:latin typeface="Cambria Math" panose="02040503050406030204" pitchFamily="18" charset="0"/>
                                        </a:rPr>
                                        <m:t>2</m:t>
                                      </m:r>
                                    </m:e>
                                    <m:e>
                                      <m:r>
                                        <a:rPr lang="en-US" altLang="zh-CN" i="1">
                                          <a:latin typeface="Cambria Math" panose="02040503050406030204" pitchFamily="18" charset="0"/>
                                        </a:rPr>
                                        <m:t>6</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rPr>
                                        <m:t>9</m:t>
                                      </m:r>
                                    </m:e>
                                    <m:e>
                                      <m:r>
                                        <a:rPr lang="en-US" altLang="zh-CN" i="1">
                                          <a:latin typeface="Cambria Math" panose="02040503050406030204" pitchFamily="18" charset="0"/>
                                        </a:rPr>
                                        <m:t>1</m:t>
                                      </m:r>
                                      <m:r>
                                        <a:rPr lang="en-US" altLang="zh-CN" i="1" smtClean="0">
                                          <a:latin typeface="Cambria Math" panose="02040503050406030204" pitchFamily="18" charset="0"/>
                                        </a:rPr>
                                        <m:t>3</m:t>
                                      </m:r>
                                    </m:e>
                                  </m:mr>
                                  <m:mr>
                                    <m:e>
                                      <m:r>
                                        <a:rPr lang="en-US" altLang="zh-CN" i="1">
                                          <a:latin typeface="Cambria Math" panose="02040503050406030204" pitchFamily="18" charset="0"/>
                                        </a:rPr>
                                        <m:t>1</m:t>
                                      </m:r>
                                      <m:r>
                                        <a:rPr lang="en-US" altLang="zh-CN" i="1" smtClean="0">
                                          <a:latin typeface="Cambria Math" panose="02040503050406030204" pitchFamily="18" charset="0"/>
                                        </a:rPr>
                                        <m:t>0</m:t>
                                      </m:r>
                                    </m:e>
                                    <m:e>
                                      <m:r>
                                        <a:rPr lang="en-US" altLang="zh-CN" i="1">
                                          <a:latin typeface="Cambria Math" panose="02040503050406030204" pitchFamily="18" charset="0"/>
                                        </a:rPr>
                                        <m:t>1</m:t>
                                      </m:r>
                                      <m:r>
                                        <a:rPr lang="en-US" altLang="zh-CN" i="1" smtClean="0">
                                          <a:latin typeface="Cambria Math" panose="02040503050406030204" pitchFamily="18" charset="0"/>
                                        </a:rPr>
                                        <m:t>4</m:t>
                                      </m:r>
                                    </m:e>
                                  </m:mr>
                                </m:m>
                              </m:e>
                            </m:mr>
                            <m:mr>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rPr>
                                        <m:t>3</m:t>
                                      </m:r>
                                    </m:e>
                                    <m:e>
                                      <m:r>
                                        <a:rPr lang="en-US" altLang="zh-CN" i="1">
                                          <a:latin typeface="Cambria Math" panose="02040503050406030204" pitchFamily="18" charset="0"/>
                                        </a:rPr>
                                        <m:t>7</m:t>
                                      </m:r>
                                    </m:e>
                                  </m:mr>
                                  <m:mr>
                                    <m:e>
                                      <m:r>
                                        <a:rPr lang="en-US" altLang="zh-CN" i="1">
                                          <a:latin typeface="Cambria Math" panose="02040503050406030204" pitchFamily="18" charset="0"/>
                                        </a:rPr>
                                        <m:t>4</m:t>
                                      </m:r>
                                    </m:e>
                                    <m:e>
                                      <m:r>
                                        <a:rPr lang="en-US" altLang="zh-CN" i="1">
                                          <a:latin typeface="Cambria Math" panose="02040503050406030204" pitchFamily="18" charset="0"/>
                                        </a:rPr>
                                        <m:t>8</m:t>
                                      </m:r>
                                    </m:e>
                                  </m:mr>
                                </m:m>
                              </m:e>
                              <m:e>
                                <m:m>
                                  <m:mPr>
                                    <m:mcs>
                                      <m:mc>
                                        <m:mcPr>
                                          <m:count m:val="2"/>
                                          <m:mcJc m:val="center"/>
                                        </m:mcPr>
                                      </m:mc>
                                    </m:mcs>
                                    <m:ctrlPr>
                                      <a:rPr lang="en-US" altLang="zh-CN" i="1" smtClean="0">
                                        <a:latin typeface="Cambria Math" panose="02040503050406030204" pitchFamily="18" charset="0"/>
                                      </a:rPr>
                                    </m:ctrlPr>
                                  </m:mPr>
                                  <m:mr>
                                    <m:e>
                                      <m:r>
                                        <m:rPr>
                                          <m:brk m:alnAt="7"/>
                                        </m:rPr>
                                        <a:rPr lang="en-US" altLang="zh-CN" i="1">
                                          <a:latin typeface="Cambria Math" panose="02040503050406030204" pitchFamily="18" charset="0"/>
                                        </a:rPr>
                                        <m:t>1</m:t>
                                      </m:r>
                                      <m:r>
                                        <a:rPr lang="en-US" altLang="zh-CN" i="1" smtClean="0">
                                          <a:latin typeface="Cambria Math" panose="02040503050406030204" pitchFamily="18" charset="0"/>
                                        </a:rPr>
                                        <m:t>1</m:t>
                                      </m:r>
                                    </m:e>
                                    <m:e>
                                      <m:r>
                                        <a:rPr lang="en-US" altLang="zh-CN" i="1">
                                          <a:latin typeface="Cambria Math" panose="02040503050406030204" pitchFamily="18" charset="0"/>
                                        </a:rPr>
                                        <m:t>1</m:t>
                                      </m:r>
                                      <m:r>
                                        <a:rPr lang="en-US" altLang="zh-CN" i="1" smtClean="0">
                                          <a:latin typeface="Cambria Math" panose="02040503050406030204" pitchFamily="18" charset="0"/>
                                        </a:rPr>
                                        <m:t>5</m:t>
                                      </m:r>
                                    </m:e>
                                  </m:mr>
                                  <m:mr>
                                    <m:e>
                                      <m:r>
                                        <a:rPr lang="en-US" altLang="zh-CN" i="1">
                                          <a:latin typeface="Cambria Math" panose="02040503050406030204" pitchFamily="18" charset="0"/>
                                        </a:rPr>
                                        <m:t>1</m:t>
                                      </m:r>
                                      <m:r>
                                        <a:rPr lang="en-US" altLang="zh-CN" i="1" smtClean="0">
                                          <a:latin typeface="Cambria Math" panose="02040503050406030204" pitchFamily="18" charset="0"/>
                                        </a:rPr>
                                        <m:t>2</m:t>
                                      </m:r>
                                    </m:e>
                                    <m:e>
                                      <m:r>
                                        <a:rPr lang="en-US" altLang="zh-CN" i="1">
                                          <a:latin typeface="Cambria Math" panose="02040503050406030204" pitchFamily="18" charset="0"/>
                                        </a:rPr>
                                        <m:t>1</m:t>
                                      </m:r>
                                      <m:r>
                                        <a:rPr lang="en-US" altLang="zh-CN" i="1" smtClean="0">
                                          <a:latin typeface="Cambria Math" panose="02040503050406030204" pitchFamily="18" charset="0"/>
                                        </a:rPr>
                                        <m:t>6</m:t>
                                      </m:r>
                                    </m:e>
                                  </m:mr>
                                </m:m>
                              </m:e>
                            </m:mr>
                          </m:m>
                        </m:e>
                      </m:d>
                    </m:oMath>
                  </m:oMathPara>
                </a14:m>
                <a:endParaRPr lang="zh-CN" altLang="en-US" dirty="0"/>
              </a:p>
            </p:txBody>
          </p:sp>
        </mc:Choice>
        <mc:Fallback xmlns="">
          <p:sp>
            <p:nvSpPr>
              <p:cNvPr id="17" name="文本框 16">
                <a:extLst>
                  <a:ext uri="{FF2B5EF4-FFF2-40B4-BE49-F238E27FC236}">
                    <a16:creationId xmlns:a16="http://schemas.microsoft.com/office/drawing/2014/main" id="{E43C102A-8A9C-4115-BDD9-A1BEC5D794BE}"/>
                  </a:ext>
                </a:extLst>
              </p:cNvPr>
              <p:cNvSpPr txBox="1">
                <a:spLocks noRot="1" noChangeAspect="1" noMove="1" noResize="1" noEditPoints="1" noAdjustHandles="1" noChangeArrowheads="1" noChangeShapeType="1" noTextEdit="1"/>
              </p:cNvSpPr>
              <p:nvPr/>
            </p:nvSpPr>
            <p:spPr>
              <a:xfrm>
                <a:off x="6277231" y="2477138"/>
                <a:ext cx="1853392" cy="1034642"/>
              </a:xfrm>
              <a:prstGeom prst="rect">
                <a:avLst/>
              </a:prstGeom>
              <a:blipFill>
                <a:blip r:embed="rId3"/>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4F82D081-0BF6-4FF2-AA6C-11E498F99673}"/>
              </a:ext>
            </a:extLst>
          </p:cNvPr>
          <p:cNvSpPr txBox="1"/>
          <p:nvPr/>
        </p:nvSpPr>
        <p:spPr>
          <a:xfrm>
            <a:off x="1056785" y="4311289"/>
            <a:ext cx="2248930" cy="369332"/>
          </a:xfrm>
          <a:prstGeom prst="rect">
            <a:avLst/>
          </a:prstGeom>
          <a:noFill/>
        </p:spPr>
        <p:txBody>
          <a:bodyPr wrap="square" rtlCol="0">
            <a:spAutoFit/>
          </a:bodyPr>
          <a:lstStyle/>
          <a:p>
            <a:r>
              <a:rPr lang="en-US" altLang="zh-CN" dirty="0"/>
              <a:t>matrix[2][3]</a:t>
            </a:r>
            <a:endParaRPr lang="zh-CN" altLang="en-US" dirty="0"/>
          </a:p>
        </p:txBody>
      </p:sp>
      <p:sp>
        <p:nvSpPr>
          <p:cNvPr id="19" name="文本框 18">
            <a:extLst>
              <a:ext uri="{FF2B5EF4-FFF2-40B4-BE49-F238E27FC236}">
                <a16:creationId xmlns:a16="http://schemas.microsoft.com/office/drawing/2014/main" id="{0F2B2CF6-C445-4FEC-B477-F13AD3E75CFF}"/>
              </a:ext>
            </a:extLst>
          </p:cNvPr>
          <p:cNvSpPr txBox="1"/>
          <p:nvPr/>
        </p:nvSpPr>
        <p:spPr>
          <a:xfrm>
            <a:off x="1056785" y="1888408"/>
            <a:ext cx="2038865" cy="369332"/>
          </a:xfrm>
          <a:prstGeom prst="rect">
            <a:avLst/>
          </a:prstGeom>
          <a:noFill/>
        </p:spPr>
        <p:txBody>
          <a:bodyPr wrap="square" rtlCol="0">
            <a:spAutoFit/>
          </a:bodyPr>
          <a:lstStyle/>
          <a:p>
            <a:r>
              <a:rPr lang="zh-CN" altLang="en-US" dirty="0"/>
              <a:t>矩阵（按列存储）：</a:t>
            </a:r>
          </a:p>
        </p:txBody>
      </p:sp>
      <p:sp>
        <p:nvSpPr>
          <p:cNvPr id="20" name="文本框 19">
            <a:extLst>
              <a:ext uri="{FF2B5EF4-FFF2-40B4-BE49-F238E27FC236}">
                <a16:creationId xmlns:a16="http://schemas.microsoft.com/office/drawing/2014/main" id="{0949E176-1009-40BE-9350-797976A2A05B}"/>
              </a:ext>
            </a:extLst>
          </p:cNvPr>
          <p:cNvSpPr txBox="1"/>
          <p:nvPr/>
        </p:nvSpPr>
        <p:spPr>
          <a:xfrm>
            <a:off x="1056785" y="3994322"/>
            <a:ext cx="2038865" cy="369332"/>
          </a:xfrm>
          <a:prstGeom prst="rect">
            <a:avLst/>
          </a:prstGeom>
          <a:noFill/>
        </p:spPr>
        <p:txBody>
          <a:bodyPr wrap="square" rtlCol="0">
            <a:spAutoFit/>
          </a:bodyPr>
          <a:lstStyle/>
          <a:p>
            <a:r>
              <a:rPr lang="zh-CN" altLang="en-US" dirty="0"/>
              <a:t>矩阵下标访问：</a:t>
            </a:r>
          </a:p>
        </p:txBody>
      </p:sp>
      <p:sp>
        <p:nvSpPr>
          <p:cNvPr id="22" name="文本框 21">
            <a:extLst>
              <a:ext uri="{FF2B5EF4-FFF2-40B4-BE49-F238E27FC236}">
                <a16:creationId xmlns:a16="http://schemas.microsoft.com/office/drawing/2014/main" id="{CE336F1C-A002-415B-864D-8F98853646D1}"/>
              </a:ext>
            </a:extLst>
          </p:cNvPr>
          <p:cNvSpPr txBox="1"/>
          <p:nvPr/>
        </p:nvSpPr>
        <p:spPr>
          <a:xfrm>
            <a:off x="2708380" y="4363654"/>
            <a:ext cx="1630809" cy="307777"/>
          </a:xfrm>
          <a:prstGeom prst="rect">
            <a:avLst/>
          </a:prstGeom>
          <a:noFill/>
        </p:spPr>
        <p:txBody>
          <a:bodyPr wrap="square" rtlCol="0">
            <a:spAutoFit/>
          </a:bodyPr>
          <a:lstStyle/>
          <a:p>
            <a:r>
              <a:rPr lang="zh-CN" altLang="en-US" sz="1400" dirty="0"/>
              <a:t>第 </a:t>
            </a:r>
            <a:r>
              <a:rPr lang="en-US" altLang="zh-CN" sz="1400" dirty="0"/>
              <a:t>3 </a:t>
            </a:r>
            <a:r>
              <a:rPr lang="zh-CN" altLang="en-US" sz="1400" dirty="0"/>
              <a:t>列</a:t>
            </a:r>
            <a:r>
              <a:rPr lang="en-US" altLang="zh-CN" sz="1400" dirty="0"/>
              <a:t>,</a:t>
            </a:r>
            <a:r>
              <a:rPr lang="zh-CN" altLang="en-US" sz="1400" dirty="0"/>
              <a:t>第 </a:t>
            </a:r>
            <a:r>
              <a:rPr lang="en-US" altLang="zh-CN" sz="1400" dirty="0"/>
              <a:t>4 </a:t>
            </a:r>
            <a:r>
              <a:rPr lang="zh-CN" altLang="en-US" sz="1400" dirty="0"/>
              <a:t>行</a:t>
            </a:r>
          </a:p>
        </p:txBody>
      </p:sp>
      <p:sp>
        <p:nvSpPr>
          <p:cNvPr id="23" name="矩形 22">
            <a:extLst>
              <a:ext uri="{FF2B5EF4-FFF2-40B4-BE49-F238E27FC236}">
                <a16:creationId xmlns:a16="http://schemas.microsoft.com/office/drawing/2014/main" id="{FF07CA47-15D5-4B69-AFAC-43D4980FF271}"/>
              </a:ext>
            </a:extLst>
          </p:cNvPr>
          <p:cNvSpPr/>
          <p:nvPr/>
        </p:nvSpPr>
        <p:spPr>
          <a:xfrm>
            <a:off x="2708380" y="2335045"/>
            <a:ext cx="213993" cy="239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36B002D-A62B-4894-A6E4-83D7F83604BF}"/>
                  </a:ext>
                </a:extLst>
              </p:cNvPr>
              <p:cNvSpPr txBox="1"/>
              <p:nvPr/>
            </p:nvSpPr>
            <p:spPr>
              <a:xfrm>
                <a:off x="1016277" y="5103012"/>
                <a:ext cx="7809668" cy="668645"/>
              </a:xfrm>
              <a:prstGeom prst="rect">
                <a:avLst/>
              </a:prstGeom>
              <a:noFill/>
            </p:spPr>
            <p:txBody>
              <a:bodyPr wrap="square" rtlCol="0">
                <a:spAutoFit/>
              </a:bodyPr>
              <a:lstStyle/>
              <a:p>
                <a:r>
                  <a:rPr lang="zh-CN" altLang="en-US" dirty="0"/>
                  <a:t>当我们将矩阵中的</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𝑖𝑗</m:t>
                        </m:r>
                      </m:sub>
                    </m:sSub>
                  </m:oMath>
                </a14:m>
                <a:r>
                  <a:rPr lang="en-US" altLang="zh-CN" dirty="0"/>
                  <a:t>(</a:t>
                </a:r>
                <a:r>
                  <a:rPr lang="zh-CN" altLang="en-US" dirty="0"/>
                  <a:t>第</a:t>
                </a:r>
                <a14:m>
                  <m:oMath xmlns:m="http://schemas.openxmlformats.org/officeDocument/2006/math">
                    <m:r>
                      <a:rPr lang="en-US" altLang="zh-CN" b="0" i="1" smtClean="0">
                        <a:latin typeface="Cambria Math" panose="02040503050406030204" pitchFamily="18" charset="0"/>
                      </a:rPr>
                      <m:t>𝑖</m:t>
                    </m:r>
                    <m:r>
                      <a:rPr lang="zh-CN" altLang="en-US" i="1">
                        <a:latin typeface="Cambria Math" panose="02040503050406030204" pitchFamily="18" charset="0"/>
                      </a:rPr>
                      <m:t>行</m:t>
                    </m:r>
                  </m:oMath>
                </a14:m>
                <a:r>
                  <a:rPr lang="zh-CN" altLang="en-US" dirty="0"/>
                  <a:t>，第</a:t>
                </a:r>
                <a14:m>
                  <m:oMath xmlns:m="http://schemas.openxmlformats.org/officeDocument/2006/math">
                    <m:r>
                      <a:rPr lang="en-US" altLang="zh-CN" b="0" i="1" smtClean="0">
                        <a:latin typeface="Cambria Math" panose="02040503050406030204" pitchFamily="18" charset="0"/>
                      </a:rPr>
                      <m:t>𝑗</m:t>
                    </m:r>
                  </m:oMath>
                </a14:m>
                <a:r>
                  <a:rPr lang="zh-CN" altLang="en-US" dirty="0"/>
                  <a:t>列</a:t>
                </a:r>
                <a:r>
                  <a:rPr lang="en-US" altLang="zh-CN" dirty="0"/>
                  <a:t>)</a:t>
                </a:r>
                <a:r>
                  <a:rPr lang="zh-CN" altLang="en-US" dirty="0"/>
                  <a:t>赋值给 </a:t>
                </a:r>
                <a:r>
                  <a:rPr lang="en-US" altLang="zh-CN" dirty="0" err="1"/>
                  <a:t>glm</a:t>
                </a:r>
                <a:r>
                  <a:rPr lang="en-US" altLang="zh-CN" dirty="0"/>
                  <a:t>::mat4 </a:t>
                </a:r>
                <a:r>
                  <a:rPr lang="zh-CN" altLang="en-US" dirty="0"/>
                  <a:t>的 </a:t>
                </a:r>
                <a:r>
                  <a:rPr lang="en-US" altLang="zh-CN" dirty="0" err="1"/>
                  <a:t>matirx</a:t>
                </a:r>
                <a:r>
                  <a:rPr lang="en-US" altLang="zh-CN" dirty="0"/>
                  <a:t>[</a:t>
                </a:r>
                <a:r>
                  <a:rPr lang="en-US" altLang="zh-CN" dirty="0" err="1"/>
                  <a:t>i</a:t>
                </a:r>
                <a:r>
                  <a:rPr lang="en-US" altLang="zh-CN" dirty="0"/>
                  <a:t>][j] </a:t>
                </a:r>
                <a:r>
                  <a:rPr lang="zh-CN" altLang="en-US" dirty="0"/>
                  <a:t>来进行矩阵的初始化（按行存储），那么就需要对结果进行转置</a:t>
                </a:r>
                <a:r>
                  <a:rPr lang="en-US" altLang="zh-CN" dirty="0"/>
                  <a:t> </a:t>
                </a:r>
                <a:r>
                  <a:rPr lang="en-US" altLang="zh-CN" dirty="0" err="1"/>
                  <a:t>glm</a:t>
                </a:r>
                <a:r>
                  <a:rPr lang="en-US" altLang="zh-CN" dirty="0"/>
                  <a:t>::transpose(matrix)</a:t>
                </a:r>
                <a:endParaRPr lang="zh-CN" altLang="en-US" dirty="0"/>
              </a:p>
            </p:txBody>
          </p:sp>
        </mc:Choice>
        <mc:Fallback xmlns="">
          <p:sp>
            <p:nvSpPr>
              <p:cNvPr id="24" name="文本框 23">
                <a:extLst>
                  <a:ext uri="{FF2B5EF4-FFF2-40B4-BE49-F238E27FC236}">
                    <a16:creationId xmlns:a16="http://schemas.microsoft.com/office/drawing/2014/main" id="{036B002D-A62B-4894-A6E4-83D7F83604BF}"/>
                  </a:ext>
                </a:extLst>
              </p:cNvPr>
              <p:cNvSpPr txBox="1">
                <a:spLocks noRot="1" noChangeAspect="1" noMove="1" noResize="1" noEditPoints="1" noAdjustHandles="1" noChangeArrowheads="1" noChangeShapeType="1" noTextEdit="1"/>
              </p:cNvSpPr>
              <p:nvPr/>
            </p:nvSpPr>
            <p:spPr>
              <a:xfrm>
                <a:off x="1016277" y="5103012"/>
                <a:ext cx="7809668" cy="668645"/>
              </a:xfrm>
              <a:prstGeom prst="rect">
                <a:avLst/>
              </a:prstGeom>
              <a:blipFill>
                <a:blip r:embed="rId4"/>
                <a:stretch>
                  <a:fillRect l="-812" t="-7407" r="-974" b="-14815"/>
                </a:stretch>
              </a:blipFill>
            </p:spPr>
            <p:txBody>
              <a:bodyPr/>
              <a:lstStyle/>
              <a:p>
                <a:r>
                  <a:rPr lang="en-CN">
                    <a:noFill/>
                  </a:rPr>
                  <a:t> </a:t>
                </a:r>
              </a:p>
            </p:txBody>
          </p:sp>
        </mc:Fallback>
      </mc:AlternateContent>
    </p:spTree>
    <p:extLst>
      <p:ext uri="{BB962C8B-B14F-4D97-AF65-F5344CB8AC3E}">
        <p14:creationId xmlns:p14="http://schemas.microsoft.com/office/powerpoint/2010/main" val="547827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a:t>
            </a:r>
            <a:r>
              <a:rPr lang="en-US" altLang="zh-CN" dirty="0" err="1"/>
              <a:t>LookAt</a:t>
            </a:r>
            <a:r>
              <a:rPr lang="zh-CN" altLang="en-US" dirty="0"/>
              <a:t>函数</a:t>
            </a:r>
          </a:p>
        </p:txBody>
      </p:sp>
      <p:sp>
        <p:nvSpPr>
          <p:cNvPr id="3" name="内容占位符 2"/>
          <p:cNvSpPr>
            <a:spLocks noGrp="1"/>
          </p:cNvSpPr>
          <p:nvPr>
            <p:ph idx="1"/>
          </p:nvPr>
        </p:nvSpPr>
        <p:spPr/>
        <p:txBody>
          <a:bodyPr>
            <a:normAutofit/>
          </a:bodyPr>
          <a:lstStyle/>
          <a:p>
            <a:r>
              <a:rPr lang="en-US" altLang="zh-CN" sz="2400" dirty="0" err="1"/>
              <a:t>LookAt</a:t>
            </a:r>
            <a:r>
              <a:rPr lang="zh-CN" altLang="en-US" sz="2400" dirty="0"/>
              <a:t>函数：</a:t>
            </a:r>
          </a:p>
          <a:p>
            <a:endParaRPr lang="en-US" altLang="zh-CN" sz="2400" dirty="0"/>
          </a:p>
          <a:p>
            <a:endParaRPr lang="en-US" altLang="zh-CN" sz="2400" dirty="0"/>
          </a:p>
          <a:p>
            <a:pPr marL="0" indent="0">
              <a:buNone/>
            </a:pPr>
            <a:endParaRPr lang="en-US" altLang="zh-CN" sz="2400" dirty="0"/>
          </a:p>
          <a:p>
            <a:endParaRPr lang="en-US" altLang="zh-CN" sz="2400" dirty="0"/>
          </a:p>
          <a:p>
            <a:r>
              <a:rPr lang="zh-CN" altLang="en-US" sz="2400" dirty="0"/>
              <a:t>函数解读：</a:t>
            </a:r>
            <a:endParaRPr lang="zh-CN" altLang="en-US" sz="1800" dirty="0"/>
          </a:p>
          <a:p>
            <a:pPr lvl="1">
              <a:buClr>
                <a:schemeClr val="tx1"/>
              </a:buClr>
            </a:pPr>
            <a:r>
              <a:rPr lang="en-US" altLang="zh-CN" sz="1800" b="1" dirty="0"/>
              <a:t>eye</a:t>
            </a:r>
            <a:r>
              <a:rPr lang="en-US" altLang="zh-CN" sz="1800" dirty="0"/>
              <a:t> point</a:t>
            </a:r>
            <a:r>
              <a:rPr lang="zh-CN" altLang="en-US" sz="1800" dirty="0"/>
              <a:t>：视点</a:t>
            </a:r>
            <a:endParaRPr lang="en-US" altLang="zh-CN" sz="1800" dirty="0"/>
          </a:p>
          <a:p>
            <a:pPr lvl="1">
              <a:buClr>
                <a:schemeClr val="tx1"/>
              </a:buClr>
            </a:pPr>
            <a:r>
              <a:rPr lang="en-US" altLang="zh-CN" sz="1800" b="1" dirty="0"/>
              <a:t>at</a:t>
            </a:r>
            <a:r>
              <a:rPr lang="en-US" altLang="zh-CN" sz="1800" dirty="0"/>
              <a:t> point</a:t>
            </a:r>
            <a:r>
              <a:rPr lang="zh-CN" altLang="en-US" sz="1800" dirty="0"/>
              <a:t>：参考点</a:t>
            </a:r>
            <a:endParaRPr lang="en-US" altLang="zh-CN" sz="1800" dirty="0"/>
          </a:p>
          <a:p>
            <a:pPr lvl="1">
              <a:buClr>
                <a:schemeClr val="tx1"/>
              </a:buClr>
            </a:pPr>
            <a:r>
              <a:rPr lang="en-US" altLang="zh-CN" sz="1800" b="1" dirty="0" err="1"/>
              <a:t>vpn</a:t>
            </a:r>
            <a:r>
              <a:rPr lang="en-US" altLang="zh-CN" sz="1800" dirty="0"/>
              <a:t> = </a:t>
            </a:r>
            <a:r>
              <a:rPr lang="en-US" altLang="zh-CN" sz="1800" b="1" dirty="0">
                <a:solidFill>
                  <a:srgbClr val="FF0000"/>
                </a:solidFill>
              </a:rPr>
              <a:t>eye</a:t>
            </a:r>
            <a:r>
              <a:rPr lang="zh-CN" altLang="en-US" sz="1800" b="1" dirty="0">
                <a:solidFill>
                  <a:srgbClr val="FF0000"/>
                </a:solidFill>
              </a:rPr>
              <a:t> </a:t>
            </a:r>
            <a:r>
              <a:rPr lang="en-US" altLang="zh-CN" sz="1800" b="1" dirty="0">
                <a:solidFill>
                  <a:srgbClr val="FF0000"/>
                </a:solidFill>
              </a:rPr>
              <a:t>-</a:t>
            </a:r>
            <a:r>
              <a:rPr lang="zh-CN" altLang="en-US" sz="1800" b="1" dirty="0">
                <a:solidFill>
                  <a:srgbClr val="FF0000"/>
                </a:solidFill>
              </a:rPr>
              <a:t> </a:t>
            </a:r>
            <a:r>
              <a:rPr lang="en-US" altLang="zh-CN" sz="1800" b="1" dirty="0">
                <a:solidFill>
                  <a:srgbClr val="FF0000"/>
                </a:solidFill>
              </a:rPr>
              <a:t>at</a:t>
            </a:r>
            <a:endParaRPr lang="en-US" altLang="zh-CN" sz="2400" b="1" dirty="0">
              <a:solidFill>
                <a:srgbClr val="FF0000"/>
              </a:solidFill>
            </a:endParaRPr>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5</a:t>
            </a:fld>
            <a:endParaRPr lang="zh-CN" altLang="en-US"/>
          </a:p>
        </p:txBody>
      </p:sp>
      <p:pic>
        <p:nvPicPr>
          <p:cNvPr id="5" name="图片 4"/>
          <p:cNvPicPr>
            <a:picLocks noChangeAspect="1"/>
          </p:cNvPicPr>
          <p:nvPr/>
        </p:nvPicPr>
        <p:blipFill>
          <a:blip r:embed="rId2"/>
          <a:stretch>
            <a:fillRect/>
          </a:stretch>
        </p:blipFill>
        <p:spPr>
          <a:xfrm>
            <a:off x="3778932" y="3492500"/>
            <a:ext cx="4928254" cy="3286538"/>
          </a:xfrm>
          <a:prstGeom prst="rect">
            <a:avLst/>
          </a:prstGeom>
        </p:spPr>
      </p:pic>
      <p:sp>
        <p:nvSpPr>
          <p:cNvPr id="10" name="矩形 9"/>
          <p:cNvSpPr/>
          <p:nvPr/>
        </p:nvSpPr>
        <p:spPr>
          <a:xfrm>
            <a:off x="1076756" y="1849788"/>
            <a:ext cx="6344879" cy="1477328"/>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err="1">
                <a:latin typeface="ZztexMono-Regular"/>
              </a:rPr>
              <a:t>LookAt</a:t>
            </a:r>
            <a:r>
              <a:rPr lang="en-US" altLang="zh-CN" b="1" dirty="0">
                <a:latin typeface="ZztexMono-Regular"/>
              </a:rPr>
              <a:t>(</a:t>
            </a:r>
            <a:r>
              <a:rPr lang="en-US" altLang="zh-CN" b="1" dirty="0">
                <a:solidFill>
                  <a:srgbClr val="0000FF"/>
                </a:solidFill>
                <a:latin typeface="ZztexMono-Regular"/>
              </a:rPr>
              <a:t>point4 </a:t>
            </a:r>
            <a:r>
              <a:rPr lang="en-US" altLang="zh-CN" b="1" dirty="0">
                <a:latin typeface="ZztexMono-Regular"/>
              </a:rPr>
              <a:t>eye,</a:t>
            </a:r>
            <a:r>
              <a:rPr lang="en-US" altLang="zh-CN" b="1" dirty="0">
                <a:solidFill>
                  <a:srgbClr val="0000FF"/>
                </a:solidFill>
                <a:latin typeface="ZztexMono-Regular"/>
              </a:rPr>
              <a:t> point4 </a:t>
            </a:r>
            <a:r>
              <a:rPr lang="en-US" altLang="zh-CN" b="1" dirty="0">
                <a:latin typeface="ZztexMono-Regular"/>
              </a:rPr>
              <a:t>at,</a:t>
            </a:r>
            <a:r>
              <a:rPr lang="en-US" altLang="zh-CN" b="1" dirty="0">
                <a:solidFill>
                  <a:srgbClr val="0000FF"/>
                </a:solidFill>
                <a:latin typeface="ZztexMono-Regular"/>
              </a:rPr>
              <a:t> vec4 </a:t>
            </a:r>
            <a:r>
              <a:rPr lang="en-US" altLang="zh-CN" b="1" dirty="0" err="1">
                <a:latin typeface="ZztexMono-Regular"/>
              </a:rPr>
              <a:t>v</a:t>
            </a:r>
            <a:r>
              <a:rPr lang="en-US" altLang="zh-CN" b="1" baseline="-25000" dirty="0" err="1">
                <a:latin typeface="ZztexMono-Regular"/>
              </a:rPr>
              <a:t>up</a:t>
            </a:r>
            <a:r>
              <a:rPr lang="en-US" altLang="zh-CN" b="1" dirty="0">
                <a:latin typeface="ZztexMono-Regular"/>
              </a:rPr>
              <a:t>)</a:t>
            </a:r>
          </a:p>
          <a:p>
            <a:endParaRPr lang="en-US" altLang="zh-CN" b="1" dirty="0">
              <a:latin typeface="ZztexMono-Regular"/>
            </a:endParaRPr>
          </a:p>
          <a:p>
            <a:r>
              <a:rPr lang="en-US" altLang="zh-CN" b="1" dirty="0">
                <a:solidFill>
                  <a:srgbClr val="0000FF"/>
                </a:solidFill>
                <a:latin typeface="ZztexMono-Regular"/>
              </a:rPr>
              <a:t>mat4</a:t>
            </a:r>
            <a:r>
              <a:rPr lang="en-US" altLang="zh-CN" b="1" dirty="0">
                <a:latin typeface="ZztexMono-Regular"/>
              </a:rPr>
              <a:t> </a:t>
            </a:r>
            <a:r>
              <a:rPr lang="en-US" altLang="zh-CN" b="1" dirty="0" err="1">
                <a:latin typeface="ZztexMono-Regular"/>
              </a:rPr>
              <a:t>LookAt</a:t>
            </a:r>
            <a:r>
              <a:rPr lang="en-US" altLang="zh-CN" b="1" dirty="0">
                <a:latin typeface="ZztexMono-Regular"/>
              </a:rPr>
              <a:t>(</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eyey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atx</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aty</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atz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upy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upz</a:t>
            </a:r>
            <a:r>
              <a:rPr lang="en-US" altLang="zh-CN" b="1" dirty="0">
                <a:latin typeface="ZztexMono-Regular"/>
              </a:rPr>
              <a:t>)</a:t>
            </a:r>
            <a:endParaRPr lang="zh-CN" altLang="en-US" dirty="0"/>
          </a:p>
        </p:txBody>
      </p:sp>
      <p:pic>
        <p:nvPicPr>
          <p:cNvPr id="13" name="图片 12"/>
          <p:cNvPicPr>
            <a:picLocks noChangeAspect="1"/>
          </p:cNvPicPr>
          <p:nvPr/>
        </p:nvPicPr>
        <p:blipFill>
          <a:blip r:embed="rId3"/>
          <a:stretch>
            <a:fillRect/>
          </a:stretch>
        </p:blipFill>
        <p:spPr>
          <a:xfrm>
            <a:off x="1271324" y="5135769"/>
            <a:ext cx="1109759" cy="555920"/>
          </a:xfrm>
          <a:prstGeom prst="rect">
            <a:avLst/>
          </a:prstGeom>
        </p:spPr>
      </p:pic>
      <p:pic>
        <p:nvPicPr>
          <p:cNvPr id="15" name="图片 14"/>
          <p:cNvPicPr>
            <a:picLocks noChangeAspect="1"/>
          </p:cNvPicPr>
          <p:nvPr/>
        </p:nvPicPr>
        <p:blipFill>
          <a:blip r:embed="rId4"/>
          <a:stretch>
            <a:fillRect/>
          </a:stretch>
        </p:blipFill>
        <p:spPr>
          <a:xfrm>
            <a:off x="2506390" y="5083633"/>
            <a:ext cx="1272542" cy="60539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146018" y="5924462"/>
                <a:ext cx="1360372" cy="6219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dirty="0" smtClean="0">
                          <a:latin typeface="Cambria Math" charset="0"/>
                        </a:rPr>
                        <m:t>𝐯</m:t>
                      </m:r>
                      <m:r>
                        <a:rPr lang="zh-CN" altLang="en-US" b="1" i="0" dirty="0" smtClean="0">
                          <a:latin typeface="Cambria Math" charset="0"/>
                        </a:rPr>
                        <m:t> </m:t>
                      </m:r>
                      <m:r>
                        <a:rPr lang="en-US" altLang="zh-CN" b="1" i="0" dirty="0" smtClean="0">
                          <a:latin typeface="Cambria Math" charset="0"/>
                        </a:rPr>
                        <m:t>=</m:t>
                      </m:r>
                      <m:r>
                        <a:rPr lang="zh-CN" altLang="en-US" b="1" i="0" dirty="0" smtClean="0">
                          <a:latin typeface="Cambria Math" charset="0"/>
                        </a:rPr>
                        <m:t> </m:t>
                      </m:r>
                      <m:f>
                        <m:fPr>
                          <m:ctrlPr>
                            <a:rPr lang="mr-IN" altLang="zh-CN" b="1" i="1" dirty="0" smtClean="0">
                              <a:latin typeface="Cambria Math" panose="02040503050406030204" pitchFamily="18" charset="0"/>
                            </a:rPr>
                          </m:ctrlPr>
                        </m:fPr>
                        <m:num>
                          <m:r>
                            <a:rPr lang="en-US" altLang="zh-CN" b="1" i="0" dirty="0" smtClean="0">
                              <a:latin typeface="Cambria Math" charset="0"/>
                            </a:rPr>
                            <m:t>𝐧</m:t>
                          </m:r>
                          <m:r>
                            <a:rPr lang="en-US" altLang="zh-CN" b="1" i="0" dirty="0" smtClean="0">
                              <a:latin typeface="Cambria Math" charset="0"/>
                              <a:ea typeface="Cambria Math" charset="0"/>
                              <a:cs typeface="Cambria Math" charset="0"/>
                            </a:rPr>
                            <m:t>×</m:t>
                          </m:r>
                          <m:r>
                            <a:rPr lang="en-US" altLang="zh-CN" b="1" i="0" dirty="0" smtClean="0">
                              <a:latin typeface="Cambria Math" charset="0"/>
                              <a:ea typeface="Cambria Math" charset="0"/>
                              <a:cs typeface="Cambria Math" charset="0"/>
                            </a:rPr>
                            <m:t>𝐮</m:t>
                          </m:r>
                        </m:num>
                        <m:den>
                          <m:d>
                            <m:dPr>
                              <m:begChr m:val="|"/>
                              <m:endChr m:val="|"/>
                              <m:ctrlPr>
                                <a:rPr lang="hr-HR" altLang="zh-CN" b="1" i="1" dirty="0" smtClean="0">
                                  <a:latin typeface="Cambria Math" panose="02040503050406030204" pitchFamily="18" charset="0"/>
                                </a:rPr>
                              </m:ctrlPr>
                            </m:dPr>
                            <m:e>
                              <m:r>
                                <a:rPr lang="en-US" altLang="zh-CN" b="1" i="0" dirty="0">
                                  <a:latin typeface="Cambria Math" charset="0"/>
                                </a:rPr>
                                <m:t>𝐧</m:t>
                              </m:r>
                              <m:r>
                                <a:rPr lang="en-US" altLang="zh-CN" b="1" i="0" dirty="0">
                                  <a:latin typeface="Cambria Math" charset="0"/>
                                  <a:ea typeface="Cambria Math" charset="0"/>
                                  <a:cs typeface="Cambria Math" charset="0"/>
                                </a:rPr>
                                <m:t>×</m:t>
                              </m:r>
                              <m:r>
                                <a:rPr lang="en-US" altLang="zh-CN" b="1" i="0" dirty="0">
                                  <a:latin typeface="Cambria Math" charset="0"/>
                                  <a:ea typeface="Cambria Math" charset="0"/>
                                  <a:cs typeface="Cambria Math" charset="0"/>
                                </a:rPr>
                                <m:t>𝐮</m:t>
                              </m:r>
                            </m:e>
                          </m:d>
                        </m:den>
                      </m:f>
                    </m:oMath>
                  </m:oMathPara>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146018" y="5924462"/>
                <a:ext cx="1360372" cy="62196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5794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标架的变换</a:t>
            </a:r>
            <a:endParaRPr lang="en-US" dirty="0"/>
          </a:p>
        </p:txBody>
      </p:sp>
      <p:sp>
        <p:nvSpPr>
          <p:cNvPr id="3" name="Content Placeholder 2"/>
          <p:cNvSpPr>
            <a:spLocks noGrp="1"/>
          </p:cNvSpPr>
          <p:nvPr>
            <p:ph idx="1"/>
          </p:nvPr>
        </p:nvSpPr>
        <p:spPr/>
        <p:txBody>
          <a:bodyPr/>
          <a:lstStyle/>
          <a:p>
            <a:r>
              <a:rPr lang="zh-CN" altLang="en-US" dirty="0">
                <a:latin typeface="Microsoft YaHei" charset="-122"/>
                <a:ea typeface="Microsoft YaHei" charset="-122"/>
                <a:cs typeface="Microsoft YaHei" charset="-122"/>
              </a:rPr>
              <a:t>把基的改变方法推广可有</a:t>
            </a:r>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由此定义了</a:t>
            </a:r>
            <a:r>
              <a:rPr lang="en-US" altLang="zh-CN" dirty="0">
                <a:latin typeface="Microsoft YaHei" charset="-122"/>
                <a:ea typeface="Microsoft YaHei" charset="-122"/>
                <a:cs typeface="Microsoft YaHei" charset="-122"/>
              </a:rPr>
              <a:t>4×4</a:t>
            </a:r>
            <a:r>
              <a:rPr lang="zh-CN" altLang="en-US" dirty="0">
                <a:latin typeface="Microsoft YaHei" charset="-122"/>
                <a:ea typeface="Microsoft YaHei" charset="-122"/>
                <a:cs typeface="Microsoft YaHei" charset="-122"/>
              </a:rPr>
              <a:t>阶矩阵</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a:t>
            </a:fld>
            <a:endParaRPr lang="zh-CN" altLang="en-US" dirty="0"/>
          </a:p>
        </p:txBody>
      </p:sp>
      <mc:AlternateContent xmlns:mc="http://schemas.openxmlformats.org/markup-compatibility/2006" xmlns:a14="http://schemas.microsoft.com/office/drawing/2010/main">
        <mc:Choice Requires="a14">
          <p:sp>
            <p:nvSpPr>
              <p:cNvPr id="5" name="Text Box 1029"/>
              <p:cNvSpPr txBox="1">
                <a:spLocks noChangeArrowheads="1"/>
              </p:cNvSpPr>
              <p:nvPr/>
            </p:nvSpPr>
            <p:spPr>
              <a:xfrm>
                <a:off x="2017073" y="1954510"/>
                <a:ext cx="4728487" cy="1676400"/>
              </a:xfrm>
              <a:prstGeom prst="rect">
                <a:avLst/>
              </a:prstGeom>
              <a:noFill/>
            </p:spPr>
            <p:txBody>
              <a:bodyPr vert="horz" lIns="91440" tIns="45720" rIns="91440" bIns="45720" rtlCol="0">
                <a:normAutofit/>
              </a:bodyPr>
              <a:lstStyle/>
              <a:p>
                <a:pPr>
                  <a:spcBef>
                    <a:spcPts val="600"/>
                  </a:spcBef>
                </a:pPr>
                <a14:m>
                  <m:oMathPara xmlns:m="http://schemas.openxmlformats.org/officeDocument/2006/math">
                    <m:oMathParaPr>
                      <m:jc m:val="left"/>
                    </m:oMathParaPr>
                    <m:oMath xmlns:m="http://schemas.openxmlformats.org/officeDocument/2006/math">
                      <m:r>
                        <a:rPr lang="en-US" altLang="zh-CN" sz="2400" i="1" dirty="0" smtClean="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1 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baseline="-250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2 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23</m:t>
                      </m:r>
                      <m:r>
                        <a:rPr lang="en-US" altLang="zh-CN" sz="2400" i="1" dirty="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3</m:t>
                      </m:r>
                    </m:oMath>
                  </m:oMathPara>
                </a14:m>
                <a:endParaRPr lang="en-US" altLang="zh-CN" sz="24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3 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i="1" baseline="-25000" dirty="0">
                  <a:latin typeface="Cambria Math" charset="0"/>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𝑄</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43</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3 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𝑃</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m:t>
                      </m:r>
                    </m:oMath>
                  </m:oMathPara>
                </a14:m>
                <a:endParaRPr kumimoji="0" lang="en-US" altLang="zh-CN" sz="2400" b="0" i="0" u="none" strike="noStrike" kern="1200" cap="none" spc="0" normalizeH="0" baseline="-25000" noProof="0" dirty="0">
                  <a:ln>
                    <a:noFill/>
                  </a:ln>
                  <a:solidFill>
                    <a:srgbClr val="0000FF"/>
                  </a:solidFill>
                  <a:effectLst/>
                  <a:uLnTx/>
                  <a:uFillTx/>
                  <a:latin typeface="Microsoft YaHei" charset="-122"/>
                  <a:ea typeface="Microsoft YaHei" charset="-122"/>
                  <a:cs typeface="Microsoft YaHei" charset="-122"/>
                </a:endParaRPr>
              </a:p>
              <a:p>
                <a:pPr marL="228600" marR="0" lvl="0" indent="-360000" defTabSz="914400" rtl="0" eaLnBrk="1" fontAlgn="auto" latinLnBrk="0" hangingPunct="1">
                  <a:lnSpc>
                    <a:spcPct val="90000"/>
                  </a:lnSpc>
                  <a:spcBef>
                    <a:spcPts val="600"/>
                  </a:spcBef>
                  <a:spcAft>
                    <a:spcPts val="0"/>
                  </a:spcAft>
                  <a:buClr>
                    <a:srgbClr val="94003F"/>
                  </a:buClr>
                  <a:buSzPct val="70000"/>
                  <a:buFontTx/>
                  <a:buNone/>
                  <a:tabLst/>
                  <a:defRPr/>
                </a:pPr>
                <a:endParaRPr kumimoji="0" lang="en-US" altLang="zh-CN" sz="2400" b="0" i="0" u="none" strike="noStrike" kern="1200" cap="none" spc="0" normalizeH="0" baseline="-25000" noProof="0" dirty="0">
                  <a:ln>
                    <a:noFill/>
                  </a:ln>
                  <a:solidFill>
                    <a:schemeClr val="tx1"/>
                  </a:solidFill>
                  <a:effectLst/>
                  <a:uLnTx/>
                  <a:uFillTx/>
                  <a:latin typeface="Microsoft YaHei" charset="-122"/>
                  <a:ea typeface="Microsoft YaHei" charset="-122"/>
                  <a:cs typeface="Microsoft YaHei" charset="-122"/>
                </a:endParaRPr>
              </a:p>
            </p:txBody>
          </p:sp>
        </mc:Choice>
        <mc:Fallback xmlns="">
          <p:sp>
            <p:nvSpPr>
              <p:cNvPr id="5" name="Text Box 1029"/>
              <p:cNvSpPr txBox="1">
                <a:spLocks noRot="1" noChangeAspect="1" noMove="1" noResize="1" noEditPoints="1" noAdjustHandles="1" noChangeArrowheads="1" noChangeShapeType="1" noTextEdit="1"/>
              </p:cNvSpPr>
              <p:nvPr/>
            </p:nvSpPr>
            <p:spPr>
              <a:xfrm>
                <a:off x="2017073" y="1954510"/>
                <a:ext cx="4728487" cy="1676400"/>
              </a:xfrm>
              <a:prstGeom prst="rect">
                <a:avLst/>
              </a:prstGeom>
              <a:blipFill rotWithShape="0">
                <a:blip r:embed="rId2"/>
                <a:stretch>
                  <a:fillRect l="-902" t="-3273" b="-22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 Box 4"/>
              <p:cNvSpPr txBox="1">
                <a:spLocks noChangeArrowheads="1"/>
              </p:cNvSpPr>
              <p:nvPr/>
            </p:nvSpPr>
            <p:spPr bwMode="auto">
              <a:xfrm>
                <a:off x="555418" y="4609292"/>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8" name="Text Box 4"/>
              <p:cNvSpPr txBox="1">
                <a:spLocks noRot="1" noChangeAspect="1" noMove="1" noResize="1" noEditPoints="1" noAdjustHandles="1" noChangeArrowheads="1" noChangeShapeType="1" noTextEdit="1"/>
              </p:cNvSpPr>
              <p:nvPr/>
            </p:nvSpPr>
            <p:spPr bwMode="auto">
              <a:xfrm>
                <a:off x="555418" y="4609292"/>
                <a:ext cx="4655890" cy="1606081"/>
              </a:xfrm>
              <a:prstGeom prst="rect">
                <a:avLst/>
              </a:prstGeom>
              <a:blipFill>
                <a:blip r:embed="rId3"/>
                <a:stretch>
                  <a:fillRect b="-3150"/>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 Box 4">
                <a:extLst>
                  <a:ext uri="{FF2B5EF4-FFF2-40B4-BE49-F238E27FC236}">
                    <a16:creationId xmlns:a16="http://schemas.microsoft.com/office/drawing/2014/main" id="{D3BFE3F0-E9A7-794B-8457-5B79DE8D8A1B}"/>
                  </a:ext>
                </a:extLst>
              </p:cNvPr>
              <p:cNvSpPr txBox="1">
                <a:spLocks noChangeArrowheads="1"/>
              </p:cNvSpPr>
              <p:nvPr/>
            </p:nvSpPr>
            <p:spPr bwMode="auto">
              <a:xfrm>
                <a:off x="5466576" y="5820883"/>
                <a:ext cx="3627602" cy="400110"/>
              </a:xfrm>
              <a:prstGeom prst="rect">
                <a:avLst/>
              </a:prstGeom>
              <a:noFill/>
              <a:ln w="12700">
                <a:noFill/>
                <a:miter lim="800000"/>
                <a:headEnd type="none" w="sm" len="sm"/>
                <a:tailEnd type="none" w="sm" len="sm"/>
              </a:ln>
            </p:spPr>
            <p:txBody>
              <a:bodyPr wrap="square" anchorCtr="1">
                <a:spAutoFit/>
              </a:bodyPr>
              <a:lstStyle/>
              <a:p>
                <a14:m>
                  <m:oMath xmlns:m="http://schemas.openxmlformats.org/officeDocument/2006/math">
                    <m:r>
                      <a:rPr lang="en-US" altLang="zh-CN" sz="2000" b="1" i="1" dirty="0" smtClean="0">
                        <a:latin typeface="Cambria Math" panose="02040503050406030204" pitchFamily="18" charset="0"/>
                        <a:ea typeface="Microsoft YaHei" charset="-122"/>
                        <a:cs typeface="Microsoft YaHei" charset="-122"/>
                      </a:rPr>
                      <m:t>𝒃</m:t>
                    </m:r>
                    <m:r>
                      <a:rPr lang="en-US" altLang="zh-CN" sz="2000" b="0" i="1" dirty="0" smtClean="0">
                        <a:latin typeface="Cambria Math" charset="0"/>
                        <a:ea typeface="Microsoft YaHei" charset="-122"/>
                        <a:cs typeface="Microsoft YaHei" charset="-122"/>
                      </a:rPr>
                      <m:t>=</m:t>
                    </m:r>
                    <m:sSup>
                      <m:sSupPr>
                        <m:ctrlPr>
                          <a:rPr lang="en-US" altLang="zh-CN" sz="2000" b="0" i="1" dirty="0" smtClean="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m:t>
                        </m:r>
                        <m:sSup>
                          <m:sSupPr>
                            <m:ctrlPr>
                              <a:rPr lang="en-US" altLang="zh-CN" sz="2000" i="1" dirty="0">
                                <a:latin typeface="Cambria Math" panose="02040503050406030204" pitchFamily="18" charset="0"/>
                                <a:ea typeface="Microsoft YaHei" charset="-122"/>
                                <a:cs typeface="Microsoft YaHei" charset="-122"/>
                              </a:rPr>
                            </m:ctrlPr>
                          </m:sSupPr>
                          <m:e>
                            <m:r>
                              <a:rPr lang="en-US" altLang="zh-CN" sz="2000" i="1" dirty="0">
                                <a:latin typeface="Cambria Math" charset="0"/>
                                <a:ea typeface="Microsoft YaHei" charset="-122"/>
                                <a:cs typeface="Microsoft YaHei" charset="-122"/>
                              </a:rPr>
                              <m:t>𝑀</m:t>
                            </m:r>
                          </m:e>
                          <m:sup>
                            <m:r>
                              <a:rPr lang="en-US" altLang="zh-CN" sz="2000" i="1" dirty="0">
                                <a:latin typeface="Cambria Math" charset="0"/>
                                <a:ea typeface="Microsoft YaHei" charset="-122"/>
                                <a:cs typeface="Microsoft YaHei" charset="-122"/>
                              </a:rPr>
                              <m:t>𝑇</m:t>
                            </m:r>
                          </m:sup>
                        </m:sSup>
                        <m:r>
                          <a:rPr lang="en-US" altLang="zh-CN" sz="2000" b="0" i="1" dirty="0" smtClean="0">
                            <a:latin typeface="Cambria Math" panose="02040503050406030204" pitchFamily="18" charset="0"/>
                            <a:ea typeface="Microsoft YaHei" charset="-122"/>
                          </a:rPr>
                          <m:t>)</m:t>
                        </m:r>
                      </m:e>
                      <m:sup>
                        <m:r>
                          <a:rPr lang="en-US" altLang="zh-CN" sz="2000" b="0" i="1" dirty="0" smtClean="0">
                            <a:latin typeface="Cambria Math" panose="02040503050406030204" pitchFamily="18" charset="0"/>
                            <a:ea typeface="Microsoft YaHei" charset="-122"/>
                          </a:rPr>
                          <m:t>−1</m:t>
                        </m:r>
                      </m:sup>
                    </m:sSup>
                    <m:r>
                      <a:rPr lang="en-US" altLang="zh-CN" sz="2000" b="1" i="1" dirty="0" smtClean="0">
                        <a:latin typeface="Cambria Math" panose="02040503050406030204" pitchFamily="18" charset="0"/>
                        <a:ea typeface="Microsoft YaHei" charset="-122"/>
                        <a:cs typeface="Microsoft YaHei" charset="-122"/>
                      </a:rPr>
                      <m:t>𝒂</m:t>
                    </m:r>
                    <m:r>
                      <a:rPr lang="en-US" altLang="zh-CN" sz="2000" b="1" i="1" dirty="0" smtClean="0">
                        <a:latin typeface="Cambria Math" panose="02040503050406030204" pitchFamily="18" charset="0"/>
                        <a:ea typeface="Microsoft YaHei" charset="-122"/>
                        <a:cs typeface="Microsoft YaHei" charset="-122"/>
                      </a:rPr>
                      <m:t>=</m:t>
                    </m:r>
                    <m:sSup>
                      <m:sSupPr>
                        <m:ctrlPr>
                          <a:rPr lang="en-US" altLang="zh-CN" sz="2000" i="1" dirty="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𝑅</m:t>
                        </m:r>
                      </m:e>
                      <m:sup>
                        <m:r>
                          <a:rPr lang="en-US" altLang="zh-CN" sz="2000" i="1" dirty="0">
                            <a:latin typeface="Cambria Math" panose="02040503050406030204" pitchFamily="18" charset="0"/>
                            <a:ea typeface="Microsoft YaHei" charset="-122"/>
                          </a:rPr>
                          <m:t>−1</m:t>
                        </m:r>
                      </m:sup>
                    </m:sSup>
                  </m:oMath>
                </a14:m>
                <a:r>
                  <a:rPr lang="en-US" altLang="zh-CN" sz="2000" dirty="0">
                    <a:ea typeface="Microsoft YaHei" charset="-122"/>
                  </a:rPr>
                  <a:t> </a:t>
                </a:r>
                <a14:m>
                  <m:oMath xmlns:m="http://schemas.openxmlformats.org/officeDocument/2006/math">
                    <m:sSup>
                      <m:sSupPr>
                        <m:ctrlPr>
                          <a:rPr lang="en-US" altLang="zh-CN" sz="2000" i="1" dirty="0">
                            <a:latin typeface="Cambria Math" panose="02040503050406030204" pitchFamily="18" charset="0"/>
                            <a:ea typeface="Microsoft YaHei" charset="-122"/>
                          </a:rPr>
                        </m:ctrlPr>
                      </m:sSupPr>
                      <m:e>
                        <m:r>
                          <a:rPr lang="en-US" altLang="zh-CN" sz="2000" b="0" i="1" dirty="0" smtClean="0">
                            <a:latin typeface="Cambria Math" panose="02040503050406030204" pitchFamily="18" charset="0"/>
                            <a:ea typeface="Microsoft YaHei" charset="-122"/>
                          </a:rPr>
                          <m:t>𝑇</m:t>
                        </m:r>
                      </m:e>
                      <m:sup>
                        <m:r>
                          <a:rPr lang="en-US" altLang="zh-CN" sz="2000" i="1" dirty="0">
                            <a:latin typeface="Cambria Math" panose="02040503050406030204" pitchFamily="18" charset="0"/>
                            <a:ea typeface="Microsoft YaHei" charset="-122"/>
                          </a:rPr>
                          <m:t>−1</m:t>
                        </m:r>
                      </m:sup>
                    </m:sSup>
                  </m:oMath>
                </a14:m>
                <a:r>
                  <a:rPr lang="en-US" altLang="zh-CN" sz="2000" b="1" dirty="0">
                    <a:ea typeface="Microsoft YaHei" charset="-122"/>
                    <a:cs typeface="Microsoft YaHei" charset="-122"/>
                  </a:rPr>
                  <a:t> </a:t>
                </a:r>
                <a14:m>
                  <m:oMath xmlns:m="http://schemas.openxmlformats.org/officeDocument/2006/math">
                    <m:r>
                      <a:rPr lang="en-US" altLang="zh-CN" sz="2000" b="1" i="1" dirty="0">
                        <a:latin typeface="Cambria Math" panose="02040503050406030204" pitchFamily="18" charset="0"/>
                        <a:ea typeface="Microsoft YaHei" charset="-122"/>
                        <a:cs typeface="Microsoft YaHei" charset="-122"/>
                      </a:rPr>
                      <m:t>𝒂</m:t>
                    </m:r>
                  </m:oMath>
                </a14:m>
                <a:endParaRPr lang="en-US" altLang="zh-CN" sz="2000" b="1" dirty="0">
                  <a:latin typeface="Microsoft YaHei" charset="-122"/>
                  <a:ea typeface="Microsoft YaHei" charset="-122"/>
                  <a:cs typeface="Microsoft YaHei" charset="-122"/>
                </a:endParaRPr>
              </a:p>
            </p:txBody>
          </p:sp>
        </mc:Choice>
        <mc:Fallback xmlns="">
          <p:sp>
            <p:nvSpPr>
              <p:cNvPr id="7" name="Text Box 4">
                <a:extLst>
                  <a:ext uri="{FF2B5EF4-FFF2-40B4-BE49-F238E27FC236}">
                    <a16:creationId xmlns:a16="http://schemas.microsoft.com/office/drawing/2014/main" id="{D3BFE3F0-E9A7-794B-8457-5B79DE8D8A1B}"/>
                  </a:ext>
                </a:extLst>
              </p:cNvPr>
              <p:cNvSpPr txBox="1">
                <a:spLocks noRot="1" noChangeAspect="1" noMove="1" noResize="1" noEditPoints="1" noAdjustHandles="1" noChangeArrowheads="1" noChangeShapeType="1" noTextEdit="1"/>
              </p:cNvSpPr>
              <p:nvPr/>
            </p:nvSpPr>
            <p:spPr bwMode="auto">
              <a:xfrm>
                <a:off x="5466576" y="5820883"/>
                <a:ext cx="3627602" cy="400110"/>
              </a:xfrm>
              <a:prstGeom prst="rect">
                <a:avLst/>
              </a:prstGeom>
              <a:blipFill>
                <a:blip r:embed="rId4"/>
                <a:stretch>
                  <a:fillRect b="-12121"/>
                </a:stretch>
              </a:blipFill>
              <a:ln w="12700">
                <a:noFill/>
                <a:miter lim="800000"/>
                <a:headEnd type="none" w="sm" len="sm"/>
                <a:tailEnd type="none" w="sm" len="sm"/>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AAA06622-6A76-094E-A364-F6D31069DBA1}"/>
              </a:ext>
            </a:extLst>
          </p:cNvPr>
          <p:cNvSpPr/>
          <p:nvPr/>
        </p:nvSpPr>
        <p:spPr>
          <a:xfrm>
            <a:off x="5102504" y="5213927"/>
            <a:ext cx="364072" cy="396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3D70CCF-05B5-5044-BA14-24C7D906BA97}"/>
                  </a:ext>
                </a:extLst>
              </p:cNvPr>
              <p:cNvSpPr/>
              <p:nvPr/>
            </p:nvSpPr>
            <p:spPr>
              <a:xfrm>
                <a:off x="7596708" y="5213927"/>
                <a:ext cx="124418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dirty="0" smtClean="0">
                              <a:latin typeface="Cambria Math" panose="02040503050406030204" pitchFamily="18" charset="0"/>
                              <a:ea typeface="Microsoft YaHei" charset="-122"/>
                              <a:cs typeface="Microsoft YaHei" charset="-122"/>
                            </a:rPr>
                          </m:ctrlPr>
                        </m:sSupPr>
                        <m:e>
                          <m:r>
                            <a:rPr lang="en-US" altLang="zh-CN" sz="2000" i="1" dirty="0">
                              <a:latin typeface="Cambria Math" charset="0"/>
                              <a:ea typeface="Microsoft YaHei" charset="-122"/>
                              <a:cs typeface="Microsoft YaHei" charset="-122"/>
                            </a:rPr>
                            <m:t>𝑀</m:t>
                          </m:r>
                        </m:e>
                        <m:sup>
                          <m:r>
                            <a:rPr lang="en-US" altLang="zh-CN" sz="2000" i="1" dirty="0">
                              <a:latin typeface="Cambria Math" charset="0"/>
                              <a:ea typeface="Microsoft YaHei" charset="-122"/>
                              <a:cs typeface="Microsoft YaHei" charset="-122"/>
                            </a:rPr>
                            <m:t>𝑇</m:t>
                          </m:r>
                        </m:sup>
                      </m:sSup>
                      <m:r>
                        <a:rPr lang="en-US" altLang="zh-CN" sz="2000" b="0" i="1" dirty="0" smtClean="0">
                          <a:latin typeface="Cambria Math" panose="02040503050406030204" pitchFamily="18" charset="0"/>
                          <a:ea typeface="Microsoft YaHei" charset="-122"/>
                          <a:cs typeface="Microsoft YaHei" charset="-122"/>
                        </a:rPr>
                        <m:t>=</m:t>
                      </m:r>
                      <m:r>
                        <m:rPr>
                          <m:sty m:val="p"/>
                        </m:rPr>
                        <a:rPr lang="en-US" altLang="zh-CN" sz="2000" i="1" dirty="0">
                          <a:latin typeface="Cambria Math" panose="02040503050406030204" pitchFamily="18" charset="0"/>
                          <a:ea typeface="Microsoft YaHei" charset="-122"/>
                          <a:cs typeface="Microsoft YaHei" charset="-122"/>
                        </a:rPr>
                        <m:t>T</m:t>
                      </m:r>
                      <m:r>
                        <m:rPr>
                          <m:sty m:val="p"/>
                        </m:rPr>
                        <a:rPr lang="en-US" altLang="zh-CN" sz="2000" i="1" dirty="0" smtClean="0">
                          <a:latin typeface="Cambria Math" panose="02040503050406030204" pitchFamily="18" charset="0"/>
                          <a:ea typeface="Microsoft YaHei" charset="-122"/>
                          <a:cs typeface="Microsoft YaHei" charset="-122"/>
                        </a:rPr>
                        <m:t>R</m:t>
                      </m:r>
                    </m:oMath>
                  </m:oMathPara>
                </a14:m>
                <a:endParaRPr lang="en-US" sz="2000" dirty="0"/>
              </a:p>
            </p:txBody>
          </p:sp>
        </mc:Choice>
        <mc:Fallback xmlns="">
          <p:sp>
            <p:nvSpPr>
              <p:cNvPr id="6" name="Rectangle 5">
                <a:extLst>
                  <a:ext uri="{FF2B5EF4-FFF2-40B4-BE49-F238E27FC236}">
                    <a16:creationId xmlns:a16="http://schemas.microsoft.com/office/drawing/2014/main" id="{E3D70CCF-05B5-5044-BA14-24C7D906BA97}"/>
                  </a:ext>
                </a:extLst>
              </p:cNvPr>
              <p:cNvSpPr>
                <a:spLocks noRot="1" noChangeAspect="1" noMove="1" noResize="1" noEditPoints="1" noAdjustHandles="1" noChangeArrowheads="1" noChangeShapeType="1" noTextEdit="1"/>
              </p:cNvSpPr>
              <p:nvPr/>
            </p:nvSpPr>
            <p:spPr>
              <a:xfrm>
                <a:off x="7596708" y="5213927"/>
                <a:ext cx="124418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a:extLst>
                  <a:ext uri="{FF2B5EF4-FFF2-40B4-BE49-F238E27FC236}">
                    <a16:creationId xmlns:a16="http://schemas.microsoft.com/office/drawing/2014/main" id="{8D86BDF1-D698-1B49-B2F8-7778C595BF4D}"/>
                  </a:ext>
                </a:extLst>
              </p:cNvPr>
              <p:cNvSpPr txBox="1">
                <a:spLocks noChangeArrowheads="1"/>
              </p:cNvSpPr>
              <p:nvPr/>
            </p:nvSpPr>
            <p:spPr bwMode="auto">
              <a:xfrm>
                <a:off x="5193629" y="5121743"/>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a:extLst>
                  <a:ext uri="{FF2B5EF4-FFF2-40B4-BE49-F238E27FC236}">
                    <a16:creationId xmlns:a16="http://schemas.microsoft.com/office/drawing/2014/main" id="{8D86BDF1-D698-1B49-B2F8-7778C595BF4D}"/>
                  </a:ext>
                </a:extLst>
              </p:cNvPr>
              <p:cNvSpPr txBox="1">
                <a:spLocks noRot="1" noChangeAspect="1" noMove="1" noResize="1" noEditPoints="1" noAdjustHandles="1" noChangeArrowheads="1" noChangeShapeType="1" noTextEdit="1"/>
              </p:cNvSpPr>
              <p:nvPr/>
            </p:nvSpPr>
            <p:spPr bwMode="auto">
              <a:xfrm>
                <a:off x="5193629" y="5121743"/>
                <a:ext cx="2728623" cy="522194"/>
              </a:xfrm>
              <a:prstGeom prst="rect">
                <a:avLst/>
              </a:prstGeom>
              <a:blipFill>
                <a:blip r:embed="rId6"/>
                <a:stretch>
                  <a:fillRect/>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14980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en-US" altLang="zh-CN" dirty="0"/>
              <a:t>-</a:t>
            </a:r>
            <a:r>
              <a:rPr lang="zh-CN" altLang="en-US" dirty="0"/>
              <a:t> 模型视图矩阵的计算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设</a:t>
                </a:r>
                <a:r>
                  <a:rPr lang="en-US" altLang="zh-CN" sz="2400" dirty="0"/>
                  <a:t>VRP</a:t>
                </a:r>
                <a:r>
                  <a:rPr lang="zh-CN" altLang="en-US" sz="2400" dirty="0"/>
                  <a:t>点</a:t>
                </a:r>
                <a14:m>
                  <m:oMath xmlns:m="http://schemas.openxmlformats.org/officeDocument/2006/math">
                    <m:r>
                      <a:rPr lang="en-US" altLang="zh-CN" sz="2400" b="1" i="1" dirty="0" smtClean="0">
                        <a:latin typeface="Cambria Math" charset="0"/>
                      </a:rPr>
                      <m:t>𝒑</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𝑦</m:t>
                    </m:r>
                    <m:r>
                      <a:rPr lang="en-US" altLang="zh-CN" sz="2400" i="1" dirty="0">
                        <a:latin typeface="Cambria Math" charset="0"/>
                      </a:rPr>
                      <m:t>,</m:t>
                    </m:r>
                    <m:r>
                      <a:rPr lang="en-US" altLang="zh-CN" sz="2400" i="1" dirty="0">
                        <a:latin typeface="Cambria Math" charset="0"/>
                      </a:rPr>
                      <m:t>𝑧</m:t>
                    </m:r>
                    <m:r>
                      <a:rPr lang="en-US" altLang="zh-CN" sz="2400" i="1" dirty="0">
                        <a:latin typeface="Cambria Math" charset="0"/>
                      </a:rPr>
                      <m:t>,1]</m:t>
                    </m:r>
                    <m:r>
                      <a:rPr lang="en-US" altLang="zh-CN" sz="2400" i="1" baseline="30000" dirty="0">
                        <a:latin typeface="Cambria Math" charset="0"/>
                      </a:rPr>
                      <m:t>𝑇</m:t>
                    </m:r>
                  </m:oMath>
                </a14:m>
                <a:r>
                  <a:rPr lang="en-US" altLang="zh-CN" sz="2400" dirty="0"/>
                  <a:t>, </a:t>
                </a:r>
                <a:r>
                  <a:rPr lang="zh-CN" altLang="en-US" sz="2400" dirty="0"/>
                  <a:t>视平面法向</a:t>
                </a:r>
                <a14:m>
                  <m:oMath xmlns:m="http://schemas.openxmlformats.org/officeDocument/2006/math">
                    <m:r>
                      <a:rPr lang="en-US" altLang="zh-CN" sz="2400" b="1" i="1" dirty="0" smtClean="0">
                        <a:latin typeface="Cambria Math" charset="0"/>
                      </a:rPr>
                      <m:t>𝒏</m:t>
                    </m:r>
                    <m:r>
                      <a:rPr lang="en-US" altLang="zh-CN" sz="2400" i="1" dirty="0">
                        <a:latin typeface="Cambria Math" charset="0"/>
                      </a:rPr>
                      <m:t>=[</m:t>
                    </m:r>
                    <m:r>
                      <a:rPr lang="en-US" altLang="zh-CN" sz="2400" i="1" dirty="0">
                        <a:latin typeface="Cambria Math" charset="0"/>
                      </a:rPr>
                      <m:t>𝑛𝑥</m:t>
                    </m:r>
                    <m:r>
                      <a:rPr lang="en-US" altLang="zh-CN" sz="2400" i="1" dirty="0">
                        <a:latin typeface="Cambria Math" charset="0"/>
                      </a:rPr>
                      <m:t>,</m:t>
                    </m:r>
                    <m:r>
                      <a:rPr lang="en-US" altLang="zh-CN" sz="2400" i="1" dirty="0">
                        <a:latin typeface="Cambria Math" charset="0"/>
                      </a:rPr>
                      <m:t>𝑛𝑦</m:t>
                    </m:r>
                    <m:r>
                      <a:rPr lang="en-US" altLang="zh-CN" sz="2400" i="1" dirty="0">
                        <a:latin typeface="Cambria Math" charset="0"/>
                      </a:rPr>
                      <m:t>,</m:t>
                    </m:r>
                    <m:r>
                      <a:rPr lang="en-US" altLang="zh-CN" sz="2400" i="1" dirty="0">
                        <a:latin typeface="Cambria Math" charset="0"/>
                      </a:rPr>
                      <m:t>𝑛𝑧</m:t>
                    </m:r>
                    <m:r>
                      <a:rPr lang="en-US" altLang="zh-CN" sz="2400" i="1" dirty="0">
                        <a:latin typeface="Cambria Math" charset="0"/>
                      </a:rPr>
                      <m:t>,0]</m:t>
                    </m:r>
                    <m:r>
                      <a:rPr lang="en-US" altLang="zh-CN" sz="2400" i="1" baseline="30000" dirty="0">
                        <a:latin typeface="Cambria Math" charset="0"/>
                      </a:rPr>
                      <m:t>𝑇</m:t>
                    </m:r>
                  </m:oMath>
                </a14:m>
                <a:r>
                  <a:rPr lang="en-US" altLang="zh-CN" sz="2400" dirty="0"/>
                  <a:t>,</a:t>
                </a:r>
              </a:p>
              <a:p>
                <a:pPr marL="0" indent="0">
                  <a:buNone/>
                </a:pPr>
                <a:r>
                  <a:rPr lang="zh-CN" altLang="en-US" sz="2400" dirty="0"/>
                  <a:t>    上方向量为</a:t>
                </a:r>
                <a14:m>
                  <m:oMath xmlns:m="http://schemas.openxmlformats.org/officeDocument/2006/math">
                    <m:r>
                      <a:rPr lang="en-US" altLang="zh-CN" sz="2400" b="1" i="1" dirty="0" smtClean="0">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i="1" dirty="0" err="1">
                        <a:latin typeface="Cambria Math" charset="0"/>
                      </a:rPr>
                      <m:t>𝑣</m:t>
                    </m:r>
                    <m:r>
                      <a:rPr lang="en-US" altLang="zh-CN" sz="2400" i="1" baseline="-25000" dirty="0" err="1">
                        <a:latin typeface="Cambria Math" charset="0"/>
                      </a:rPr>
                      <m:t>𝑢𝑝𝑥</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𝑢𝑝𝑦</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𝑢𝑝𝑧</m:t>
                    </m:r>
                    <m:r>
                      <a:rPr lang="en-US" altLang="zh-CN" sz="2400" i="1" dirty="0">
                        <a:latin typeface="Cambria Math" charset="0"/>
                      </a:rPr>
                      <m:t>, 0]</m:t>
                    </m:r>
                    <m:r>
                      <a:rPr lang="en-US" altLang="zh-CN" sz="2400" i="1" baseline="30000" dirty="0">
                        <a:latin typeface="Cambria Math" charset="0"/>
                      </a:rPr>
                      <m:t>𝑇</m:t>
                    </m:r>
                  </m:oMath>
                </a14:m>
                <a:endParaRPr lang="en-US" altLang="zh-CN" sz="2400" dirty="0"/>
              </a:p>
              <a:p>
                <a14:m>
                  <m:oMath xmlns:m="http://schemas.openxmlformats.org/officeDocument/2006/math">
                    <m:r>
                      <a:rPr lang="en-US" altLang="zh-CN" sz="2400" b="1" i="1" dirty="0" smtClean="0">
                        <a:latin typeface="Cambria Math" charset="0"/>
                      </a:rPr>
                      <m:t>𝒗</m:t>
                    </m:r>
                    <m:r>
                      <a:rPr lang="en-US" altLang="zh-CN" sz="2400" i="1" dirty="0">
                        <a:latin typeface="Cambria Math" charset="0"/>
                      </a:rPr>
                      <m:t> = </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err="1">
                        <a:latin typeface="Cambria Math" charset="0"/>
                      </a:rPr>
                      <m:t>𝒏</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a:latin typeface="Cambria Math" charset="0"/>
                      </a:rPr>
                      <m:t>𝒏</m:t>
                    </m:r>
                  </m:oMath>
                </a14:m>
                <a:r>
                  <a:rPr lang="en-US" altLang="zh-CN" sz="2400" dirty="0"/>
                  <a:t>, </a:t>
                </a:r>
                <a:r>
                  <a:rPr lang="zh-CN" altLang="en-US" sz="2400" dirty="0"/>
                  <a:t>把</a:t>
                </a:r>
                <a14:m>
                  <m:oMath xmlns:m="http://schemas.openxmlformats.org/officeDocument/2006/math">
                    <m:r>
                      <a:rPr lang="en-US" altLang="zh-CN" sz="2400" b="1" i="1" dirty="0" smtClean="0">
                        <a:latin typeface="Cambria Math" charset="0"/>
                      </a:rPr>
                      <m:t>𝒗</m:t>
                    </m:r>
                    <m:r>
                      <a:rPr lang="en-US" altLang="zh-CN" sz="2400" i="1" dirty="0">
                        <a:latin typeface="Cambria Math" charset="0"/>
                      </a:rPr>
                      <m:t>, </m:t>
                    </m:r>
                    <m:r>
                      <a:rPr lang="en-US" altLang="zh-CN" sz="2400" b="1" i="1" dirty="0">
                        <a:latin typeface="Cambria Math" charset="0"/>
                      </a:rPr>
                      <m:t>𝒏</m:t>
                    </m:r>
                  </m:oMath>
                </a14:m>
                <a:r>
                  <a:rPr lang="zh-CN" altLang="en-US" sz="2400" dirty="0"/>
                  <a:t>单位化</a:t>
                </a:r>
                <a:endParaRPr lang="en-US" altLang="zh-CN" sz="2400" dirty="0"/>
              </a:p>
              <a:p>
                <a14:m>
                  <m:oMath xmlns:m="http://schemas.openxmlformats.org/officeDocument/2006/math">
                    <m:r>
                      <a:rPr lang="en-US" altLang="zh-CN" sz="2400" b="1" i="1" dirty="0" smtClean="0">
                        <a:latin typeface="Cambria Math" charset="0"/>
                      </a:rPr>
                      <m:t>𝒖</m:t>
                    </m:r>
                    <m:r>
                      <a:rPr lang="en-US" altLang="zh-CN" sz="2400" i="1" dirty="0">
                        <a:latin typeface="Cambria Math" charset="0"/>
                      </a:rPr>
                      <m:t> = </m:t>
                    </m:r>
                    <m:r>
                      <a:rPr lang="en-US" altLang="zh-CN" sz="2400" b="1" i="1" dirty="0">
                        <a:latin typeface="Cambria Math" charset="0"/>
                      </a:rPr>
                      <m:t>𝒗</m:t>
                    </m:r>
                    <m:r>
                      <a:rPr lang="en-US" altLang="zh-CN" sz="2400" i="1" dirty="0">
                        <a:latin typeface="Cambria Math" charset="0"/>
                      </a:rPr>
                      <m:t> </m:t>
                    </m:r>
                    <m:r>
                      <a:rPr lang="en-US" altLang="zh-CN" sz="2400" i="1" dirty="0">
                        <a:latin typeface="Cambria Math" charset="0"/>
                      </a:rPr>
                      <m:t>𝑥</m:t>
                    </m:r>
                    <m:r>
                      <a:rPr lang="en-US" altLang="zh-CN" sz="2400" i="1" dirty="0">
                        <a:latin typeface="Cambria Math" charset="0"/>
                      </a:rPr>
                      <m:t> </m:t>
                    </m:r>
                    <m:r>
                      <a:rPr lang="en-US" altLang="zh-CN" sz="2400" b="1" i="1" dirty="0">
                        <a:latin typeface="Cambria Math" charset="0"/>
                      </a:rPr>
                      <m:t>𝒏</m:t>
                    </m:r>
                  </m:oMath>
                </a14:m>
                <a:endParaRPr lang="en-US" altLang="zh-CN" sz="2400" b="1" dirty="0"/>
              </a:p>
              <a:p>
                <a:r>
                  <a:rPr lang="zh-CN" altLang="en-US" sz="2400" dirty="0"/>
                  <a:t>模型视图矩阵为：</a:t>
                </a:r>
                <a:endParaRPr lang="en-US" altLang="zh-CN" sz="2400" dirty="0"/>
              </a:p>
              <a:p>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7</a:t>
            </a:fld>
            <a:endParaRPr lang="zh-CN" altLang="en-US"/>
          </a:p>
        </p:txBody>
      </p:sp>
      <p:pic>
        <p:nvPicPr>
          <p:cNvPr id="6" name="图片 5"/>
          <p:cNvPicPr>
            <a:picLocks noChangeAspect="1"/>
          </p:cNvPicPr>
          <p:nvPr/>
        </p:nvPicPr>
        <p:blipFill>
          <a:blip r:embed="rId3"/>
          <a:stretch>
            <a:fillRect/>
          </a:stretch>
        </p:blipFill>
        <p:spPr>
          <a:xfrm>
            <a:off x="1977230" y="3878293"/>
            <a:ext cx="5018953" cy="2202229"/>
          </a:xfrm>
          <a:prstGeom prst="rect">
            <a:avLst/>
          </a:prstGeom>
        </p:spPr>
      </p:pic>
    </p:spTree>
    <p:extLst>
      <p:ext uri="{BB962C8B-B14F-4D97-AF65-F5344CB8AC3E}">
        <p14:creationId xmlns:p14="http://schemas.microsoft.com/office/powerpoint/2010/main" val="1060107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sp>
        <p:nvSpPr>
          <p:cNvPr id="8" name="文本框 7"/>
          <p:cNvSpPr txBox="1"/>
          <p:nvPr/>
        </p:nvSpPr>
        <p:spPr>
          <a:xfrm>
            <a:off x="4180792" y="3850885"/>
            <a:ext cx="1107996"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观察</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4</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316830"/>
            <a:ext cx="7886700" cy="5338493"/>
          </a:xfrm>
        </p:spPr>
        <p:txBody>
          <a:bodyPr>
            <a:normAutofit/>
          </a:bodyPr>
          <a:lstStyle/>
          <a:p>
            <a:pPr>
              <a:buClr>
                <a:srgbClr val="94003F"/>
              </a:buClr>
            </a:pPr>
            <a:r>
              <a:rPr lang="zh-CN" altLang="en-US" dirty="0"/>
              <a:t>经典视图</a:t>
            </a:r>
            <a:endParaRPr lang="en-US" altLang="zh-CN" dirty="0"/>
          </a:p>
          <a:p>
            <a:pPr>
              <a:buClr>
                <a:srgbClr val="94003F"/>
              </a:buClr>
            </a:pPr>
            <a:r>
              <a:rPr lang="zh-CN" altLang="en-US" dirty="0"/>
              <a:t>计算机视图</a:t>
            </a:r>
            <a:endParaRPr lang="en-US" altLang="zh-CN" dirty="0"/>
          </a:p>
          <a:p>
            <a:endParaRPr lang="en-US" altLang="zh-CN" dirty="0"/>
          </a:p>
          <a:p>
            <a:r>
              <a:rPr lang="en-US" altLang="zh-CN" dirty="0">
                <a:solidFill>
                  <a:srgbClr val="00B0F0"/>
                </a:solidFill>
              </a:rPr>
              <a:t>Ope</a:t>
            </a:r>
            <a:r>
              <a:rPr lang="en-US" altLang="zh-CN" dirty="0">
                <a:solidFill>
                  <a:srgbClr val="00B1F0"/>
                </a:solidFill>
              </a:rPr>
              <a:t>nGL</a:t>
            </a:r>
            <a:r>
              <a:rPr lang="zh-CN" altLang="en-US" dirty="0"/>
              <a:t>的平行投影</a:t>
            </a:r>
            <a:endParaRPr lang="en-US" altLang="zh-CN" dirty="0"/>
          </a:p>
          <a:p>
            <a:r>
              <a:rPr lang="en-US" altLang="zh-CN" dirty="0">
                <a:solidFill>
                  <a:srgbClr val="00B0F0"/>
                </a:solidFill>
              </a:rPr>
              <a:t>OpenGL</a:t>
            </a:r>
            <a:r>
              <a:rPr lang="zh-CN" altLang="en-US" dirty="0"/>
              <a:t>的透视投影</a:t>
            </a:r>
            <a:endParaRPr lang="en-US" altLang="zh-CN" dirty="0"/>
          </a:p>
          <a:p>
            <a:r>
              <a:rPr lang="zh-CN" altLang="en-US" dirty="0"/>
              <a:t>隐藏面消除</a:t>
            </a:r>
            <a:endParaRPr lang="en-US" altLang="zh-CN" dirty="0"/>
          </a:p>
          <a:p>
            <a:r>
              <a:rPr lang="zh-CN" altLang="en-US" dirty="0"/>
              <a:t>网格曲面的绘制</a:t>
            </a:r>
            <a:endParaRPr lang="en-US" altLang="zh-CN" dirty="0"/>
          </a:p>
          <a:p>
            <a:r>
              <a:rPr lang="zh-CN" altLang="en-US" dirty="0"/>
              <a:t>投影和阴影</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9</a:t>
            </a:fld>
            <a:endParaRPr lang="zh-CN" altLang="en-US"/>
          </a:p>
        </p:txBody>
      </p:sp>
      <p:sp>
        <p:nvSpPr>
          <p:cNvPr id="5" name="Rectangle 4"/>
          <p:cNvSpPr/>
          <p:nvPr/>
        </p:nvSpPr>
        <p:spPr>
          <a:xfrm>
            <a:off x="501328" y="1114153"/>
            <a:ext cx="7722704" cy="1423685"/>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4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5922</TotalTime>
  <Words>2022</Words>
  <Application>Microsoft Office PowerPoint</Application>
  <PresentationFormat>全屏显示(4:3)</PresentationFormat>
  <Paragraphs>443</Paragraphs>
  <Slides>42</Slides>
  <Notes>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42</vt:i4>
      </vt:variant>
    </vt:vector>
  </HeadingPairs>
  <TitlesOfParts>
    <vt:vector size="54" baseType="lpstr">
      <vt:lpstr>04b</vt:lpstr>
      <vt:lpstr>ZztexMono-Regular</vt:lpstr>
      <vt:lpstr>楷体</vt:lpstr>
      <vt:lpstr>Microsoft YaHei</vt:lpstr>
      <vt:lpstr>Microsoft YaHei</vt:lpstr>
      <vt:lpstr>Arial</vt:lpstr>
      <vt:lpstr>Calibri</vt:lpstr>
      <vt:lpstr>Cambria Math</vt:lpstr>
      <vt:lpstr>Wingdings</vt:lpstr>
      <vt:lpstr>Office 主题</vt:lpstr>
      <vt:lpstr>Equation</vt:lpstr>
      <vt:lpstr>Equation.DSMT4</vt:lpstr>
      <vt:lpstr>第四章 观察</vt:lpstr>
      <vt:lpstr>知识点回顾 - 平面几何投影的分类</vt:lpstr>
      <vt:lpstr>知识点回顾 - 透视投影</vt:lpstr>
      <vt:lpstr>知识点回顾 - 平行投影</vt:lpstr>
      <vt:lpstr>知识点回顾 - LookAt函数</vt:lpstr>
      <vt:lpstr>知识点回顾 - 标架的变换</vt:lpstr>
      <vt:lpstr>知识点回顾 - 模型视图矩阵的计算</vt:lpstr>
      <vt:lpstr>大纲</vt:lpstr>
      <vt:lpstr>内容提要</vt:lpstr>
      <vt:lpstr>实验3.2</vt:lpstr>
      <vt:lpstr>大纲</vt:lpstr>
      <vt:lpstr>正交投影</vt:lpstr>
      <vt:lpstr>对投影的理解</vt:lpstr>
      <vt:lpstr>投影规范化</vt:lpstr>
      <vt:lpstr>投影规范化</vt:lpstr>
      <vt:lpstr>OpenGL中的正交投影</vt:lpstr>
      <vt:lpstr>正交投影矩阵</vt:lpstr>
      <vt:lpstr>大纲</vt:lpstr>
      <vt:lpstr>透视投影</vt:lpstr>
      <vt:lpstr>简单透视</vt:lpstr>
      <vt:lpstr>透视除法</vt:lpstr>
      <vt:lpstr>OpenGL的透视投影</vt:lpstr>
      <vt:lpstr>OpenGL的透视投影函数</vt:lpstr>
      <vt:lpstr>透视规范化</vt:lpstr>
      <vt:lpstr>OpenGL的透视变换</vt:lpstr>
      <vt:lpstr>OpenGL的透视变换</vt:lpstr>
      <vt:lpstr>OpenGL的透视变换</vt:lpstr>
      <vt:lpstr>投影变换总结</vt:lpstr>
      <vt:lpstr>大纲</vt:lpstr>
      <vt:lpstr>隐藏面消除</vt:lpstr>
      <vt:lpstr>隐藏面消除算法</vt:lpstr>
      <vt:lpstr>隐藏面消除算法</vt:lpstr>
      <vt:lpstr>大纲</vt:lpstr>
      <vt:lpstr>曲面的表示</vt:lpstr>
      <vt:lpstr>高度场的绘制显示</vt:lpstr>
      <vt:lpstr>网格曲面的绘制显示</vt:lpstr>
      <vt:lpstr>大纲</vt:lpstr>
      <vt:lpstr>阴影效果</vt:lpstr>
      <vt:lpstr>阴影效果</vt:lpstr>
      <vt:lpstr>阴影效果</vt:lpstr>
      <vt:lpstr>实验3.2</vt:lpstr>
      <vt:lpstr>实验常见问题</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Hong</cp:lastModifiedBy>
  <cp:revision>548</cp:revision>
  <dcterms:created xsi:type="dcterms:W3CDTF">2016-08-04T07:29:19Z</dcterms:created>
  <dcterms:modified xsi:type="dcterms:W3CDTF">2024-10-28T12:52:28Z</dcterms:modified>
</cp:coreProperties>
</file>